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Masters/slideMaster17.xml" ContentType="application/vnd.openxmlformats-officedocument.presentationml.slideMaster+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3.xml" ContentType="application/vnd.openxmlformats-officedocument.presentationml.slideMaster+xml"/>
  <Override PartName="/ppt/theme/theme14.xml" ContentType="application/vnd.openxmlformats-officedocument.them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9.xml" ContentType="application/vnd.openxmlformats-officedocument.presentationml.slideLayout+xml"/>
  <Override PartName="/ppt/theme/theme1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theme/theme4.xml" ContentType="application/vnd.openxmlformats-officedocument.them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Masters/slideMaster14.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68" r:id="rId5"/>
    <p:sldMasterId id="2147483670" r:id="rId6"/>
    <p:sldMasterId id="2147483672" r:id="rId7"/>
    <p:sldMasterId id="2147483674" r:id="rId8"/>
    <p:sldMasterId id="2147483676" r:id="rId9"/>
    <p:sldMasterId id="2147483678" r:id="rId10"/>
    <p:sldMasterId id="2147483680" r:id="rId11"/>
    <p:sldMasterId id="2147483682" r:id="rId12"/>
    <p:sldMasterId id="2147483684" r:id="rId13"/>
    <p:sldMasterId id="2147483686" r:id="rId14"/>
    <p:sldMasterId id="2147483688" r:id="rId15"/>
    <p:sldMasterId id="2147483690" r:id="rId16"/>
    <p:sldMasterId id="2147483693" r:id="rId17"/>
  </p:sldMasterIdLst>
  <p:notesMasterIdLst>
    <p:notesMasterId r:id="rId40"/>
  </p:notesMasterIdLst>
  <p:sldIdLst>
    <p:sldId id="273" r:id="rId18"/>
    <p:sldId id="278" r:id="rId19"/>
    <p:sldId id="274" r:id="rId20"/>
    <p:sldId id="257" r:id="rId21"/>
    <p:sldId id="27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5" r:id="rId38"/>
    <p:sldId id="27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147" autoAdjust="0"/>
  </p:normalViewPr>
  <p:slideViewPr>
    <p:cSldViewPr>
      <p:cViewPr varScale="1">
        <p:scale>
          <a:sx n="51" d="100"/>
          <a:sy n="51" d="100"/>
        </p:scale>
        <p:origin x="-192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E67437-0ED2-42BE-B40F-3DA1283914F8}" type="datetimeFigureOut">
              <a:rPr lang="en-US" smtClean="0"/>
              <a:pPr/>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35BD10-CDF9-48FE-BED5-EE481A753008}" type="slidenum">
              <a:rPr lang="en-US" smtClean="0"/>
              <a:pPr/>
              <a:t>‹#›</a:t>
            </a:fld>
            <a:endParaRPr lang="en-US"/>
          </a:p>
        </p:txBody>
      </p:sp>
    </p:spTree>
    <p:extLst>
      <p:ext uri="{BB962C8B-B14F-4D97-AF65-F5344CB8AC3E}">
        <p14:creationId xmlns:p14="http://schemas.microsoft.com/office/powerpoint/2010/main" xmlns="" val="3706776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NikoshBAN" pitchFamily="2" charset="0"/>
                <a:cs typeface="NikoshBAN" pitchFamily="2" charset="0"/>
              </a:rPr>
              <a:t>শিক্ষার্থীদের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পূর্বজ্ঞান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যাচাইপুর্বক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পাঠ</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শিরোনাম</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ঘোষনার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উদ্দেশ্যে</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বিভিন্ন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বস্তু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পরিমাপে</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পরিমাপক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যন্ত্রের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উপযোগিতা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নিয়ে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আলোচনা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bn-BD" baseline="0" dirty="0" smtClean="0">
                <a:latin typeface="NikoshBAN" pitchFamily="2" charset="0"/>
                <a:cs typeface="NikoshBAN" pitchFamily="2" charset="0"/>
              </a:rPr>
              <a:t>তে পারেন</a:t>
            </a:r>
            <a:r>
              <a:rPr lang="en-US" baseline="0" dirty="0" smtClean="0">
                <a:latin typeface="NikoshBAN" pitchFamily="2" charset="0"/>
                <a:cs typeface="NikoshBAN" pitchFamily="2" charset="0"/>
              </a:rPr>
              <a:t>।</a:t>
            </a:r>
            <a:r>
              <a:rPr lang="bn-BD" baseline="0" dirty="0" smtClean="0">
                <a:latin typeface="NikoshBAN" pitchFamily="2" charset="0"/>
                <a:cs typeface="NikoshBAN" pitchFamily="2" charset="0"/>
              </a:rPr>
              <a:t> তবে বিষয় শিক্ষক ইচ্ছে করলে স্লাইডে উল্লেখিত প্রশ্নোত্তর মুছে দিয়ে তা মুখে মুখে জিজ্ঞাসা করতে পারেন।</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57B9352B-B185-438B-A59D-754B40EE535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xmlns="" val="2322389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latin typeface="NikoshBAN" pitchFamily="2" charset="0"/>
                <a:cs typeface="NikoshBAN" pitchFamily="2" charset="0"/>
              </a:rPr>
              <a:t>প্রধান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স্কেলের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ভাগ</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সংখ্যার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সাথে</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তুলনা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ভার্নিয়ার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স্কেলের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ক্ষুদ্রতম</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এক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ভাগের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মান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নির্ণয়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ভার্নিয়ার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ধ্রুবক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নির্ণয়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হবে</a:t>
            </a:r>
            <a:r>
              <a:rPr lang="en-US" baseline="0" dirty="0" smtClean="0">
                <a:latin typeface="NikoshBAN" pitchFamily="2" charset="0"/>
                <a:cs typeface="NikoshBAN" pitchFamily="2" charset="0"/>
              </a:rPr>
              <a:t>।</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57B9352B-B185-438B-A59D-754B40EE535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xmlns="" val="2057259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latin typeface="NikoshBAN" pitchFamily="2" charset="0"/>
                <a:cs typeface="NikoshBAN" pitchFamily="2" charset="0"/>
              </a:rPr>
              <a:t>ভার্নিয়ার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স্কেলের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শূণ্য</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দাগের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সাথে</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তুলনা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প্রধান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স্কেল</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পাঠ</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এবং</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উভয়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স্কেলের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প্রায়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পূর্ন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মিল</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দেখে</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ভার্নিয়ার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সমপাতন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নির্ণয়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হবে</a:t>
            </a:r>
            <a:r>
              <a:rPr lang="en-US" baseline="0" dirty="0" smtClean="0">
                <a:latin typeface="NikoshBAN" pitchFamily="2" charset="0"/>
                <a:cs typeface="NikoshBAN" pitchFamily="2" charset="0"/>
              </a:rPr>
              <a:t>।</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57B9352B-B185-438B-A59D-754B40EE535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xmlns="" val="1541880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latin typeface="NikoshBAN" pitchFamily="2" charset="0"/>
                <a:cs typeface="NikoshBAN" pitchFamily="2" charset="0"/>
              </a:rPr>
              <a:t>প্রধান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স্কেল</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পাঠ</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ভার্নিয়ার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স্কেল</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পাঠ</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ভার্নিয়ার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ধ্রুবক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নিয়ে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বস্তুর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দৈর্ঘ্য</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নির্ণয়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সূত্রের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ব্যাখ্যা</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bn-BD" baseline="0" dirty="0" smtClean="0">
                <a:latin typeface="NikoshBAN" pitchFamily="2" charset="0"/>
                <a:cs typeface="NikoshBAN" pitchFamily="2" charset="0"/>
              </a:rPr>
              <a:t>তে পারেন</a:t>
            </a:r>
            <a:r>
              <a:rPr lang="en-US" baseline="0" dirty="0" smtClean="0">
                <a:latin typeface="NikoshBAN" pitchFamily="2" charset="0"/>
                <a:cs typeface="NikoshBAN" pitchFamily="2" charset="0"/>
              </a:rPr>
              <a:t>।</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57B9352B-B185-438B-A59D-754B40EE535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xmlns="" val="2600156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latin typeface="NikoshBAN" pitchFamily="2" charset="0"/>
                <a:cs typeface="NikoshBAN" pitchFamily="2" charset="0"/>
              </a:rPr>
              <a:t>স্লাইডক্যালিপার্সের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নিম্নচোঁয়ালদ্বয়ের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মাঝে</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বস্তু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স্থাপন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প্রধান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স্কেল</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পাঠ</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ভার্নিয়ার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স্কেল</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পাঠ</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নির্ণয়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bn-BD" baseline="0" dirty="0" smtClean="0">
                <a:latin typeface="NikoshBAN" pitchFamily="2" charset="0"/>
                <a:cs typeface="NikoshBAN" pitchFamily="2" charset="0"/>
              </a:rPr>
              <a:t>তে পারেন</a:t>
            </a:r>
            <a:r>
              <a:rPr lang="en-US" baseline="0" dirty="0" smtClean="0">
                <a:latin typeface="NikoshBAN" pitchFamily="2" charset="0"/>
                <a:cs typeface="NikoshBAN" pitchFamily="2" charset="0"/>
              </a:rPr>
              <a:t>।</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57B9352B-B185-438B-A59D-754B40EE535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xmlns="" val="1100851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প্রাপ্ত</a:t>
            </a:r>
            <a:r>
              <a:rPr lang="en-US" dirty="0" smtClean="0"/>
              <a:t> </a:t>
            </a:r>
            <a:r>
              <a:rPr lang="en-US" dirty="0" err="1" smtClean="0"/>
              <a:t>মানসমূহ</a:t>
            </a:r>
            <a:r>
              <a:rPr lang="en-US" baseline="0" dirty="0" smtClean="0"/>
              <a:t> </a:t>
            </a:r>
            <a:r>
              <a:rPr lang="en-US" baseline="0" dirty="0" err="1" smtClean="0"/>
              <a:t>দৈর্ঘ্য</a:t>
            </a:r>
            <a:r>
              <a:rPr lang="en-US" baseline="0" dirty="0" smtClean="0"/>
              <a:t> </a:t>
            </a:r>
            <a:r>
              <a:rPr lang="en-US" baseline="0" dirty="0" err="1" smtClean="0"/>
              <a:t>নির্ণয়ের</a:t>
            </a:r>
            <a:r>
              <a:rPr lang="en-US" baseline="0" dirty="0" smtClean="0"/>
              <a:t> </a:t>
            </a:r>
            <a:r>
              <a:rPr lang="en-US" baseline="0" dirty="0" err="1" smtClean="0"/>
              <a:t>ছকে</a:t>
            </a:r>
            <a:r>
              <a:rPr lang="en-US" baseline="0" dirty="0" smtClean="0"/>
              <a:t> </a:t>
            </a:r>
            <a:r>
              <a:rPr lang="en-US" baseline="0" dirty="0" err="1" smtClean="0"/>
              <a:t>বসিয়ে</a:t>
            </a:r>
            <a:r>
              <a:rPr lang="en-US" baseline="0" dirty="0" smtClean="0"/>
              <a:t> </a:t>
            </a:r>
            <a:r>
              <a:rPr lang="en-US" baseline="0" dirty="0" err="1" smtClean="0"/>
              <a:t>দৈর্ঘ্য</a:t>
            </a:r>
            <a:r>
              <a:rPr lang="en-US" baseline="0" dirty="0" smtClean="0"/>
              <a:t> </a:t>
            </a:r>
            <a:r>
              <a:rPr lang="en-US" baseline="0" dirty="0" err="1" smtClean="0"/>
              <a:t>পরিমাপ</a:t>
            </a:r>
            <a:r>
              <a:rPr lang="en-US" baseline="0" dirty="0" smtClean="0"/>
              <a:t> </a:t>
            </a:r>
            <a:r>
              <a:rPr lang="en-US" baseline="0" dirty="0" err="1" smtClean="0">
                <a:latin typeface="NikoshBAN" pitchFamily="2" charset="0"/>
                <a:cs typeface="NikoshBAN" pitchFamily="2" charset="0"/>
              </a:rPr>
              <a:t>কর</a:t>
            </a:r>
            <a:r>
              <a:rPr lang="bn-BD" baseline="0" dirty="0" smtClean="0">
                <a:latin typeface="NikoshBAN" pitchFamily="2" charset="0"/>
                <a:cs typeface="NikoshBAN" pitchFamily="2" charset="0"/>
              </a:rPr>
              <a:t>তে পারেন</a:t>
            </a:r>
            <a:r>
              <a:rPr lang="en-US" baseline="0" dirty="0" smtClean="0">
                <a:latin typeface="NikoshBAN" pitchFamily="2" charset="0"/>
                <a:cs typeface="NikoshBAN" pitchFamily="2" charset="0"/>
              </a:rPr>
              <a:t>।</a:t>
            </a:r>
            <a:endParaRPr lang="en-US" dirty="0"/>
          </a:p>
        </p:txBody>
      </p:sp>
      <p:sp>
        <p:nvSpPr>
          <p:cNvPr id="4" name="Slide Number Placeholder 3"/>
          <p:cNvSpPr>
            <a:spLocks noGrp="1"/>
          </p:cNvSpPr>
          <p:nvPr>
            <p:ph type="sldNum" sz="quarter" idx="10"/>
          </p:nvPr>
        </p:nvSpPr>
        <p:spPr/>
        <p:txBody>
          <a:bodyPr/>
          <a:lstStyle/>
          <a:p>
            <a:fld id="{57B9352B-B185-438B-A59D-754B40EE535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xmlns="" val="831995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latin typeface="NikoshBAN" pitchFamily="2" charset="0"/>
                <a:cs typeface="NikoshBAN" pitchFamily="2" charset="0"/>
              </a:rPr>
              <a:t>একটি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দণ্ড</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স্লাইডকালিপার্সে</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স্থাপন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ছক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অনুযায়ী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দণ্ডটির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পরিমাপের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জন্য</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দলগত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কাজ</a:t>
            </a:r>
            <a:r>
              <a:rPr lang="en-US" baseline="0" dirty="0" smtClean="0">
                <a:latin typeface="NikoshBAN" pitchFamily="2" charset="0"/>
                <a:cs typeface="NikoshBAN" pitchFamily="2" charset="0"/>
              </a:rPr>
              <a:t> </a:t>
            </a:r>
            <a:r>
              <a:rPr lang="bn-BD" baseline="0" dirty="0" smtClean="0">
                <a:latin typeface="NikoshBAN" pitchFamily="2" charset="0"/>
                <a:cs typeface="NikoshBAN" pitchFamily="2" charset="0"/>
              </a:rPr>
              <a:t>দিতে পারেন।</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57B9352B-B185-438B-A59D-754B40EE535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xmlns="" val="3198636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latin typeface="NikoshBAN" pitchFamily="2" charset="0"/>
                <a:cs typeface="NikoshBAN" pitchFamily="2" charset="0"/>
              </a:rPr>
              <a:t>মৌখিক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প্রশ্নোত্তরের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মাধ্যমে</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প্রদর্শিত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পশ্নের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উত্তর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জেনে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শিক্ষার্থীর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শিখন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ফল</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যাচাই</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bn-BD" baseline="0" dirty="0" smtClean="0">
                <a:latin typeface="NikoshBAN" pitchFamily="2" charset="0"/>
                <a:cs typeface="NikoshBAN" pitchFamily="2" charset="0"/>
              </a:rPr>
              <a:t>তে পারেন</a:t>
            </a:r>
            <a:r>
              <a:rPr lang="en-US" baseline="0" dirty="0" smtClean="0">
                <a:latin typeface="NikoshBAN" pitchFamily="2" charset="0"/>
                <a:cs typeface="NikoshBAN" pitchFamily="2" charset="0"/>
              </a:rPr>
              <a:t>।</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57B9352B-B185-438B-A59D-754B40EE535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xmlns="" val="665689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7B9352B-B185-438B-A59D-754B40EE535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xmlns="" val="155734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35BD10-CDF9-48FE-BED5-EE481A753008}" type="slidenum">
              <a:rPr lang="en-US" smtClean="0"/>
              <a:pPr/>
              <a:t>22</a:t>
            </a:fld>
            <a:endParaRPr lang="en-US"/>
          </a:p>
        </p:txBody>
      </p:sp>
    </p:spTree>
    <p:extLst>
      <p:ext uri="{BB962C8B-B14F-4D97-AF65-F5344CB8AC3E}">
        <p14:creationId xmlns:p14="http://schemas.microsoft.com/office/powerpoint/2010/main" xmlns="" val="2685362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B9352B-B185-438B-A59D-754B40EE535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xmlns="" val="3780761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NikoshBAN" pitchFamily="2" charset="0"/>
                <a:cs typeface="NikoshBAN" pitchFamily="2" charset="0"/>
              </a:rPr>
              <a:t>এই</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স্লাইডে</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শিখন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ফল</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ঘোষনা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হয়েছে</a:t>
            </a:r>
            <a:r>
              <a:rPr lang="en-US" baseline="0" dirty="0" smtClean="0">
                <a:latin typeface="NikoshBAN" pitchFamily="2" charset="0"/>
                <a:cs typeface="NikoshBAN" pitchFamily="2" charset="0"/>
              </a:rPr>
              <a:t>।</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57B9352B-B185-438B-A59D-754B40EE535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xmlns="" val="1612360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latin typeface="NikoshBAN" pitchFamily="2" charset="0"/>
                <a:cs typeface="NikoshBAN" pitchFamily="2" charset="0"/>
              </a:rPr>
              <a:t>ভার্নিয়ার</a:t>
            </a:r>
            <a:r>
              <a:rPr lang="en-US" baseline="0" dirty="0" smtClean="0">
                <a:latin typeface="NikoshBAN" pitchFamily="2" charset="0"/>
                <a:cs typeface="NikoshBAN" pitchFamily="2" charset="0"/>
              </a:rPr>
              <a:t> ও </a:t>
            </a:r>
            <a:r>
              <a:rPr lang="en-US" baseline="0" dirty="0" err="1" smtClean="0">
                <a:latin typeface="NikoshBAN" pitchFamily="2" charset="0"/>
                <a:cs typeface="NikoshBAN" pitchFamily="2" charset="0"/>
              </a:rPr>
              <a:t>প্রধান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স্কেলের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পরিচিতিসহ</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ভার্নিয়ার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স্কেলের</a:t>
            </a:r>
            <a:r>
              <a:rPr lang="en-US" baseline="0" dirty="0" smtClean="0">
                <a:latin typeface="NikoshBAN" pitchFamily="2" charset="0"/>
                <a:cs typeface="NikoshBAN" pitchFamily="2" charset="0"/>
              </a:rPr>
              <a:t> </a:t>
            </a:r>
            <a:r>
              <a:rPr lang="en-US" baseline="0" dirty="0" smtClean="0">
                <a:latin typeface="Arial" pitchFamily="34" charset="0"/>
                <a:cs typeface="Arial" pitchFamily="34" charset="0"/>
              </a:rPr>
              <a:t>Movement </a:t>
            </a:r>
            <a:r>
              <a:rPr lang="bn-BD" baseline="0" dirty="0" smtClean="0">
                <a:latin typeface="Arial" pitchFamily="34" charset="0"/>
                <a:cs typeface="Arial" pitchFamily="34" charset="0"/>
              </a:rPr>
              <a:t> দেখাতে পারেন। এখানে  বিষয় শিক্ষক শিক্ষার্থীদের সুবিধামত দলে ভাগ করে প্রত্যক দলকে একটি করে স্লাইড ক্যালিপার্স সরবরাহ করতে পারেন।</a:t>
            </a:r>
            <a:endParaRPr lang="en-US" dirty="0"/>
          </a:p>
        </p:txBody>
      </p:sp>
      <p:sp>
        <p:nvSpPr>
          <p:cNvPr id="4" name="Slide Number Placeholder 3"/>
          <p:cNvSpPr>
            <a:spLocks noGrp="1"/>
          </p:cNvSpPr>
          <p:nvPr>
            <p:ph type="sldNum" sz="quarter" idx="10"/>
          </p:nvPr>
        </p:nvSpPr>
        <p:spPr/>
        <p:txBody>
          <a:bodyPr/>
          <a:lstStyle/>
          <a:p>
            <a:fld id="{57B9352B-B185-438B-A59D-754B40EE535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xmlns="" val="1554500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স্লাইড</a:t>
            </a:r>
            <a:r>
              <a:rPr lang="en-US" dirty="0" smtClean="0"/>
              <a:t> </a:t>
            </a:r>
            <a:r>
              <a:rPr lang="en-US" dirty="0" err="1" smtClean="0"/>
              <a:t>ক্যালিপার্সের</a:t>
            </a:r>
            <a:r>
              <a:rPr lang="en-US" baseline="0" dirty="0" smtClean="0"/>
              <a:t> </a:t>
            </a:r>
            <a:r>
              <a:rPr lang="en-US" baseline="0" dirty="0" err="1" smtClean="0"/>
              <a:t>বিভিন্ন</a:t>
            </a:r>
            <a:r>
              <a:rPr lang="en-US" baseline="0" dirty="0" smtClean="0"/>
              <a:t> </a:t>
            </a:r>
            <a:r>
              <a:rPr lang="en-US" baseline="0" dirty="0" err="1" smtClean="0"/>
              <a:t>অংশের</a:t>
            </a:r>
            <a:r>
              <a:rPr lang="en-US" baseline="0" dirty="0" smtClean="0"/>
              <a:t> </a:t>
            </a:r>
            <a:r>
              <a:rPr lang="en-US" baseline="0" dirty="0" err="1" smtClean="0"/>
              <a:t>বর্ণনা</a:t>
            </a:r>
            <a:r>
              <a:rPr lang="en-US" baseline="0" dirty="0" smtClean="0"/>
              <a:t> </a:t>
            </a:r>
            <a:r>
              <a:rPr lang="en-US" baseline="0" dirty="0" err="1" smtClean="0">
                <a:latin typeface="NikoshBAN" pitchFamily="2" charset="0"/>
                <a:cs typeface="NikoshBAN" pitchFamily="2" charset="0"/>
              </a:rPr>
              <a:t>কর</a:t>
            </a:r>
            <a:r>
              <a:rPr lang="bn-BD" baseline="0" dirty="0" smtClean="0">
                <a:latin typeface="NikoshBAN" pitchFamily="2" charset="0"/>
                <a:cs typeface="NikoshBAN" pitchFamily="2" charset="0"/>
              </a:rPr>
              <a:t>তে পারেন</a:t>
            </a:r>
            <a:r>
              <a:rPr lang="en-US" baseline="0" dirty="0" smtClean="0">
                <a:latin typeface="NikoshBAN" pitchFamily="2" charset="0"/>
                <a:cs typeface="NikoshBAN" pitchFamily="2" charset="0"/>
              </a:rPr>
              <a:t>।</a:t>
            </a:r>
            <a:r>
              <a:rPr lang="bn-BD" baseline="0" dirty="0" smtClean="0">
                <a:latin typeface="NikoshBAN" pitchFamily="2" charset="0"/>
                <a:cs typeface="NikoshBAN" pitchFamily="2" charset="0"/>
              </a:rPr>
              <a:t> </a:t>
            </a:r>
            <a:r>
              <a:rPr lang="bn-BD" baseline="0" dirty="0" smtClean="0">
                <a:latin typeface="Arial" pitchFamily="34" charset="0"/>
                <a:cs typeface="Arial" pitchFamily="34" charset="0"/>
              </a:rPr>
              <a:t>এখানে  বিষয় শিক্ষক শিক্ষার্থীদের সুবিধামত দলে ভাগ করে প্রত্যক দলকে একটি করে স্লাইড ক্যালিপার্স সরবরাহ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57B9352B-B185-438B-A59D-754B40EE535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xmlns="" val="2792869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latin typeface="NikoshBAN" pitchFamily="2" charset="0"/>
                <a:cs typeface="NikoshBAN" pitchFamily="2" charset="0"/>
              </a:rPr>
              <a:t>ভার্নিয়ার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স্কেলের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শূণ্য</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দাগের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সাথে</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প্রধান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স্কেলের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শূণ্য</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দাগের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তুলনা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যান্ত্রিকত্রুটি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নির্ণয়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bn-BD" baseline="0" dirty="0" smtClean="0">
                <a:latin typeface="NikoshBAN" pitchFamily="2" charset="0"/>
                <a:cs typeface="NikoshBAN" pitchFamily="2" charset="0"/>
              </a:rPr>
              <a:t>তে পারেন</a:t>
            </a:r>
            <a:r>
              <a:rPr lang="en-US" baseline="0" dirty="0" smtClean="0">
                <a:latin typeface="NikoshBAN" pitchFamily="2" charset="0"/>
                <a:cs typeface="NikoshBAN" pitchFamily="2" charset="0"/>
              </a:rPr>
              <a:t>।</a:t>
            </a:r>
            <a:r>
              <a:rPr lang="bn-BD" baseline="0" dirty="0" smtClean="0">
                <a:latin typeface="NikoshBAN" pitchFamily="2" charset="0"/>
                <a:cs typeface="NikoshBAN" pitchFamily="2" charset="0"/>
              </a:rPr>
              <a:t> </a:t>
            </a:r>
            <a:r>
              <a:rPr lang="bn-BD" baseline="0" dirty="0" smtClean="0">
                <a:latin typeface="Arial" pitchFamily="34" charset="0"/>
                <a:cs typeface="Arial" pitchFamily="34" charset="0"/>
              </a:rPr>
              <a:t>এখানে  বিষয় শিক্ষক শিক্ষার্থীদের সুবিধামত দলে ভাগ করে প্রত্যক দলকে একটি করে স্লাইড ক্যালিপার্স সরবরাহ করতে পারেন।</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57B9352B-B185-438B-A59D-754B40EE535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xmlns="" val="130546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latin typeface="NikoshBAN" pitchFamily="2" charset="0"/>
                <a:cs typeface="NikoshBAN" pitchFamily="2" charset="0"/>
              </a:rPr>
              <a:t>ভার্নিয়ার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স্কেলের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শূণ্য</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দাগের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সাথে</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প্রধান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স্কেলের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শূণ্য</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দাগের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তুলনা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ধনাত্মক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যান্ত্রিকত্রুটি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নির্ণয়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bn-BD" baseline="0" dirty="0" smtClean="0">
                <a:latin typeface="NikoshBAN" pitchFamily="2" charset="0"/>
                <a:cs typeface="NikoshBAN" pitchFamily="2" charset="0"/>
              </a:rPr>
              <a:t>তে পারেন</a:t>
            </a:r>
            <a:r>
              <a:rPr lang="en-US" baseline="0" dirty="0" smtClean="0">
                <a:latin typeface="NikoshBAN" pitchFamily="2" charset="0"/>
                <a:cs typeface="NikoshBAN" pitchFamily="2" charset="0"/>
              </a:rPr>
              <a:t>।</a:t>
            </a:r>
            <a:r>
              <a:rPr lang="bn-BD" baseline="0" dirty="0" smtClean="0">
                <a:latin typeface="NikoshBAN" pitchFamily="2" charset="0"/>
                <a:cs typeface="NikoshBAN" pitchFamily="2" charset="0"/>
              </a:rPr>
              <a:t> </a:t>
            </a:r>
            <a:r>
              <a:rPr lang="bn-BD" baseline="0" dirty="0" smtClean="0">
                <a:latin typeface="Arial" pitchFamily="34" charset="0"/>
                <a:cs typeface="Arial" pitchFamily="34" charset="0"/>
              </a:rPr>
              <a:t>এখানে  বিষয় শিক্ষক শিক্ষার্থীদের সুবিধামত দলে ভাগ করে প্রত্যক দলকে একটি করে স্লাইড ক্যালিপার্স সরবরাহ করতে পারেন।</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57B9352B-B185-438B-A59D-754B40EE535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xmlns="" val="2768984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latin typeface="NikoshBAN" pitchFamily="2" charset="0"/>
                <a:cs typeface="NikoshBAN" pitchFamily="2" charset="0"/>
              </a:rPr>
              <a:t>ভার্নিয়ার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স্কেলের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শূণ্য</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দাগের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সাথে</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প্রধান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স্কেলের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শূণ্য</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দাগের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তুলনা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ঋণাত্মক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যান্ত্রিকত্রুটি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নির্ণয়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bn-BD" baseline="0" dirty="0" smtClean="0">
                <a:latin typeface="NikoshBAN" pitchFamily="2" charset="0"/>
                <a:cs typeface="NikoshBAN" pitchFamily="2" charset="0"/>
              </a:rPr>
              <a:t>তে পারেন</a:t>
            </a:r>
            <a:r>
              <a:rPr lang="en-US" baseline="0" dirty="0" smtClean="0">
                <a:latin typeface="NikoshBAN" pitchFamily="2" charset="0"/>
                <a:cs typeface="NikoshBAN" pitchFamily="2" charset="0"/>
              </a:rPr>
              <a:t>।</a:t>
            </a:r>
            <a:r>
              <a:rPr lang="bn-BD" baseline="0" dirty="0" smtClean="0">
                <a:latin typeface="NikoshBAN" pitchFamily="2" charset="0"/>
                <a:cs typeface="NikoshBAN" pitchFamily="2" charset="0"/>
              </a:rPr>
              <a:t> </a:t>
            </a:r>
            <a:r>
              <a:rPr lang="bn-BD" baseline="0" dirty="0" smtClean="0">
                <a:latin typeface="Arial" pitchFamily="34" charset="0"/>
                <a:cs typeface="Arial" pitchFamily="34" charset="0"/>
              </a:rPr>
              <a:t>এখানে  বিষয় শিক্ষক শিক্ষার্থীদের সুবিধামত দলে ভাগ করে প্রত্যক দলকে একটি করে স্লাইড ক্যালিপার্স সরবরাহ করতে পারেন।</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57B9352B-B185-438B-A59D-754B40EE535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xmlns="" val="3150320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NikoshBAN" pitchFamily="2" charset="0"/>
                <a:cs typeface="NikoshBAN" pitchFamily="2" charset="0"/>
              </a:rPr>
              <a:t>ধীরে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ধীরে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প্রতি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ক্লিকে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ভার্নিয়ার</a:t>
            </a:r>
            <a:r>
              <a:rPr lang="en-US" baseline="0" dirty="0" smtClean="0">
                <a:latin typeface="NikoshBAN" pitchFamily="2" charset="0"/>
                <a:cs typeface="NikoshBAN" pitchFamily="2" charset="0"/>
              </a:rPr>
              <a:t> ও </a:t>
            </a:r>
            <a:r>
              <a:rPr lang="en-US" baseline="0" dirty="0" err="1" smtClean="0">
                <a:latin typeface="NikoshBAN" pitchFamily="2" charset="0"/>
                <a:cs typeface="NikoshBAN" pitchFamily="2" charset="0"/>
              </a:rPr>
              <a:t>প্রধান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স্কেলের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ভাগ</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সংখ্যা</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নির্ণয়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এবং</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ভার্নিয়ার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স্কেলের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ভাগ</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সংখ্যার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মান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নিরপণ</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bn-BD" baseline="0" dirty="0" smtClean="0">
                <a:latin typeface="NikoshBAN" pitchFamily="2" charset="0"/>
                <a:cs typeface="NikoshBAN" pitchFamily="2" charset="0"/>
              </a:rPr>
              <a:t>তে পারেন</a:t>
            </a:r>
            <a:r>
              <a:rPr lang="en-US" baseline="0" dirty="0" smtClean="0">
                <a:latin typeface="NikoshBAN" pitchFamily="2" charset="0"/>
                <a:cs typeface="NikoshBAN" pitchFamily="2" charset="0"/>
              </a:rPr>
              <a:t>।</a:t>
            </a:r>
            <a:r>
              <a:rPr lang="bn-BD" baseline="0" dirty="0" smtClean="0">
                <a:latin typeface="NikoshBAN" pitchFamily="2" charset="0"/>
                <a:cs typeface="NikoshBAN" pitchFamily="2" charset="0"/>
              </a:rPr>
              <a:t> </a:t>
            </a:r>
            <a:r>
              <a:rPr lang="bn-BD" baseline="0" dirty="0" smtClean="0">
                <a:latin typeface="Arial" pitchFamily="34" charset="0"/>
                <a:cs typeface="Arial" pitchFamily="34" charset="0"/>
              </a:rPr>
              <a:t>এখানে  বিষয় শিক্ষক শিক্ষার্থীদের সুবিধামত দলে ভাগ করে প্রত্যক দলকে একটি করে স্লাইড ক্যালিপার্স সরবরাহ করতে পারেন।</a:t>
            </a:r>
            <a:endParaRPr lang="en-US" dirty="0" smtClean="0"/>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57B9352B-B185-438B-A59D-754B40EE535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xmlns="" val="2666715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FCDD1-53C5-4170-9594-399B85085A24}"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9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5282D-818D-473B-B1D4-08EAC25E8BE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44820-2AA5-40F6-80DE-95B4B0480A7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4.gif"/></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4.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447800" y="914400"/>
            <a:ext cx="5341527"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bn-BD" sz="3200" dirty="0">
                <a:solidFill>
                  <a:prstClr val="white"/>
                </a:solidFill>
                <a:latin typeface="NikoshBAN" pitchFamily="2" charset="0"/>
                <a:cs typeface="NikoshBAN" pitchFamily="2" charset="0"/>
              </a:rPr>
              <a:t>এই স্লাইডটি সম্মানিত শিক্ষকবৃন্দের জন্য। </a:t>
            </a:r>
          </a:p>
          <a:p>
            <a:r>
              <a:rPr lang="bn-BD" sz="3200" dirty="0">
                <a:solidFill>
                  <a:prstClr val="white"/>
                </a:solidFill>
                <a:latin typeface="NikoshBAN" pitchFamily="2" charset="0"/>
                <a:cs typeface="NikoshBAN" pitchFamily="2" charset="0"/>
              </a:rPr>
              <a:t> তাই স্লাইডটি হাইড করে রাখা হয়েছে। </a:t>
            </a:r>
            <a:endParaRPr lang="en-US" sz="3200" dirty="0">
              <a:solidFill>
                <a:prstClr val="white"/>
              </a:solidFill>
              <a:latin typeface="NikoshBAN" pitchFamily="2" charset="0"/>
              <a:cs typeface="NikoshBAN" pitchFamily="2" charset="0"/>
            </a:endParaRPr>
          </a:p>
        </p:txBody>
      </p:sp>
      <p:sp>
        <p:nvSpPr>
          <p:cNvPr id="3" name="TextBox 2"/>
          <p:cNvSpPr txBox="1"/>
          <p:nvPr/>
        </p:nvSpPr>
        <p:spPr>
          <a:xfrm>
            <a:off x="256401" y="2895600"/>
            <a:ext cx="8582799" cy="240065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000" dirty="0">
                <a:solidFill>
                  <a:prstClr val="black"/>
                </a:solidFill>
                <a:latin typeface="NikoshBAN" pitchFamily="2" charset="0"/>
                <a:cs typeface="NikoshBAN" pitchFamily="2" charset="0"/>
              </a:rPr>
              <a:t>এই পাঠটি শ্রেণিকক্ষে উপস্থাপনের </a:t>
            </a:r>
            <a:r>
              <a:rPr lang="bn-BD" sz="3000" dirty="0" smtClean="0">
                <a:solidFill>
                  <a:prstClr val="black"/>
                </a:solidFill>
                <a:latin typeface="NikoshBAN" pitchFamily="2" charset="0"/>
                <a:cs typeface="NikoshBAN" pitchFamily="2" charset="0"/>
              </a:rPr>
              <a:t>জন্য </a:t>
            </a:r>
            <a:r>
              <a:rPr lang="bn-BD" sz="3000" dirty="0">
                <a:solidFill>
                  <a:prstClr val="black"/>
                </a:solidFill>
                <a:latin typeface="NikoshBAN" pitchFamily="2" charset="0"/>
                <a:cs typeface="NikoshBAN" pitchFamily="2" charset="0"/>
              </a:rPr>
              <a:t>প্রয়োজনীয় পরামর্শ প্রতিটি</a:t>
            </a:r>
          </a:p>
          <a:p>
            <a:r>
              <a:rPr lang="bn-BD" sz="3000" dirty="0">
                <a:solidFill>
                  <a:prstClr val="black"/>
                </a:solidFill>
                <a:latin typeface="NikoshBAN" pitchFamily="2" charset="0"/>
                <a:cs typeface="NikoshBAN" pitchFamily="2" charset="0"/>
              </a:rPr>
              <a:t>স্লাইডের নিচে অর্থাৎ </a:t>
            </a:r>
            <a:r>
              <a:rPr lang="en-US" sz="3000" dirty="0">
                <a:solidFill>
                  <a:prstClr val="black"/>
                </a:solidFill>
                <a:latin typeface="NikoshBAN" pitchFamily="2" charset="0"/>
                <a:cs typeface="NikoshBAN" pitchFamily="2" charset="0"/>
              </a:rPr>
              <a:t>Slide Note </a:t>
            </a:r>
            <a:r>
              <a:rPr lang="bn-BD" sz="3000" dirty="0">
                <a:solidFill>
                  <a:prstClr val="black"/>
                </a:solidFill>
                <a:latin typeface="NikoshBAN" pitchFamily="2" charset="0"/>
                <a:cs typeface="NikoshBAN" pitchFamily="2" charset="0"/>
              </a:rPr>
              <a:t>এ সংযোজন করা হয়েছে</a:t>
            </a:r>
            <a:r>
              <a:rPr lang="en-US" sz="3000" dirty="0">
                <a:solidFill>
                  <a:prstClr val="black"/>
                </a:solidFill>
                <a:latin typeface="NikoshBAN" pitchFamily="2" charset="0"/>
                <a:cs typeface="NikoshBAN" pitchFamily="2" charset="0"/>
              </a:rPr>
              <a:t> </a:t>
            </a:r>
            <a:endParaRPr lang="bn-BD" sz="3000" dirty="0">
              <a:solidFill>
                <a:prstClr val="black"/>
              </a:solidFill>
              <a:latin typeface="NikoshBAN" pitchFamily="2" charset="0"/>
              <a:cs typeface="NikoshBAN" pitchFamily="2" charset="0"/>
            </a:endParaRPr>
          </a:p>
          <a:p>
            <a:r>
              <a:rPr lang="bn-BD" sz="3000" dirty="0">
                <a:solidFill>
                  <a:prstClr val="black"/>
                </a:solidFill>
                <a:latin typeface="NikoshBAN" pitchFamily="2" charset="0"/>
                <a:cs typeface="NikoshBAN" pitchFamily="2" charset="0"/>
              </a:rPr>
              <a:t>যাতে শ্রেণিকার্যক্রম শিক্ষার্থীদের সক্রিয় </a:t>
            </a:r>
            <a:r>
              <a:rPr lang="bn-BD" sz="3000" dirty="0" smtClean="0">
                <a:solidFill>
                  <a:prstClr val="black"/>
                </a:solidFill>
                <a:latin typeface="NikoshBAN" pitchFamily="2" charset="0"/>
                <a:cs typeface="NikoshBAN" pitchFamily="2" charset="0"/>
              </a:rPr>
              <a:t>অংশগ্রহণে </a:t>
            </a:r>
            <a:r>
              <a:rPr lang="bn-BD" sz="3000" dirty="0">
                <a:solidFill>
                  <a:prstClr val="black"/>
                </a:solidFill>
                <a:latin typeface="NikoshBAN" pitchFamily="2" charset="0"/>
                <a:cs typeface="NikoshBAN" pitchFamily="2" charset="0"/>
              </a:rPr>
              <a:t>পাঠটি শিক্ষার্থীকেন্দ্রিক</a:t>
            </a:r>
          </a:p>
          <a:p>
            <a:r>
              <a:rPr lang="bn-BD" sz="3000" dirty="0">
                <a:solidFill>
                  <a:prstClr val="black"/>
                </a:solidFill>
                <a:latin typeface="NikoshBAN" pitchFamily="2" charset="0"/>
                <a:cs typeface="NikoshBAN" pitchFamily="2" charset="0"/>
              </a:rPr>
              <a:t> হয়। আশা করি সম্মানিত শিক্ষকগণ পাঠটি উপস্থাপনের পূর্বে  উল্লেখিত</a:t>
            </a:r>
          </a:p>
          <a:p>
            <a:r>
              <a:rPr lang="bn-BD" sz="3000" dirty="0">
                <a:solidFill>
                  <a:prstClr val="black"/>
                </a:solidFill>
                <a:latin typeface="NikoshBAN" pitchFamily="2" charset="0"/>
                <a:cs typeface="NikoshBAN" pitchFamily="2" charset="0"/>
              </a:rPr>
              <a:t> </a:t>
            </a:r>
            <a:r>
              <a:rPr lang="en-US" sz="3000" dirty="0">
                <a:solidFill>
                  <a:prstClr val="black"/>
                </a:solidFill>
                <a:latin typeface="NikoshBAN" pitchFamily="2" charset="0"/>
                <a:cs typeface="NikoshBAN" pitchFamily="2" charset="0"/>
              </a:rPr>
              <a:t>Note </a:t>
            </a:r>
            <a:r>
              <a:rPr lang="bn-BD" sz="3000" dirty="0">
                <a:solidFill>
                  <a:prstClr val="black"/>
                </a:solidFill>
                <a:latin typeface="NikoshBAN" pitchFamily="2" charset="0"/>
                <a:cs typeface="NikoshBAN" pitchFamily="2" charset="0"/>
              </a:rPr>
              <a:t>দেখে নেবেন</a:t>
            </a:r>
            <a:r>
              <a:rPr lang="en-US" sz="3000" dirty="0">
                <a:solidFill>
                  <a:prstClr val="black"/>
                </a:solidFill>
                <a:latin typeface="NikoshBAN" pitchFamily="2" charset="0"/>
                <a:cs typeface="NikoshBAN" pitchFamily="2" charset="0"/>
              </a:rPr>
              <a:t> </a:t>
            </a:r>
            <a:r>
              <a:rPr lang="bn-BD" sz="3000" dirty="0">
                <a:solidFill>
                  <a:prstClr val="black"/>
                </a:solidFill>
                <a:latin typeface="NikoshBAN" pitchFamily="2" charset="0"/>
                <a:cs typeface="NikoshBAN" pitchFamily="2" charset="0"/>
              </a:rPr>
              <a:t>এবং </a:t>
            </a:r>
            <a:r>
              <a:rPr lang="en-US" sz="3000" dirty="0">
                <a:solidFill>
                  <a:prstClr val="black"/>
                </a:solidFill>
                <a:latin typeface="NikoshBAN" pitchFamily="2" charset="0"/>
                <a:cs typeface="NikoshBAN" pitchFamily="2" charset="0"/>
              </a:rPr>
              <a:t>F</a:t>
            </a:r>
            <a:r>
              <a:rPr lang="en-US" sz="3000" dirty="0">
                <a:solidFill>
                  <a:prstClr val="black"/>
                </a:solidFill>
                <a:latin typeface="Times New Roman" pitchFamily="18" charset="0"/>
                <a:cs typeface="Times New Roman" pitchFamily="18" charset="0"/>
              </a:rPr>
              <a:t>5 </a:t>
            </a:r>
            <a:r>
              <a:rPr lang="bn-BD" sz="3000" dirty="0">
                <a:solidFill>
                  <a:prstClr val="black"/>
                </a:solidFill>
                <a:latin typeface="NikoshBAN" pitchFamily="2" charset="0"/>
                <a:cs typeface="NikoshBAN" pitchFamily="2" charset="0"/>
              </a:rPr>
              <a:t>চেপে উপস্থাপন শুরু করতে পারেন।</a:t>
            </a:r>
            <a:endParaRPr lang="en-US" sz="3000" dirty="0">
              <a:solidFill>
                <a:prstClr val="black"/>
              </a:solidFill>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1" name="Snip Single Corner Rectangle 10"/>
          <p:cNvSpPr/>
          <p:nvPr/>
        </p:nvSpPr>
        <p:spPr>
          <a:xfrm>
            <a:off x="8382000" y="2408380"/>
            <a:ext cx="1447800" cy="76200"/>
          </a:xfrm>
          <a:prstGeom prst="snip1Rect">
            <a:avLst>
              <a:gd name="adj" fmla="val 5000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descr="Main_Scale.gif"/>
          <p:cNvPicPr>
            <a:picLocks noChangeAspect="1"/>
          </p:cNvPicPr>
          <p:nvPr/>
        </p:nvPicPr>
        <p:blipFill>
          <a:blip r:embed="rId3" cstate="print">
            <a:lum contrast="-10000"/>
          </a:blip>
          <a:stretch>
            <a:fillRect/>
          </a:stretch>
        </p:blipFill>
        <p:spPr>
          <a:xfrm>
            <a:off x="304800" y="1369077"/>
            <a:ext cx="8534400" cy="3083859"/>
          </a:xfrm>
          <a:prstGeom prst="rect">
            <a:avLst/>
          </a:prstGeom>
          <a:effectLst>
            <a:outerShdw blurRad="50800" dist="38100" dir="2700000" algn="tl" rotWithShape="0">
              <a:prstClr val="black">
                <a:alpha val="40000"/>
              </a:prstClr>
            </a:outerShdw>
          </a:effectLst>
        </p:spPr>
      </p:pic>
      <p:grpSp>
        <p:nvGrpSpPr>
          <p:cNvPr id="2" name="Group 42"/>
          <p:cNvGrpSpPr/>
          <p:nvPr/>
        </p:nvGrpSpPr>
        <p:grpSpPr>
          <a:xfrm>
            <a:off x="290424" y="2735240"/>
            <a:ext cx="2702984" cy="1818620"/>
            <a:chOff x="228600" y="5648980"/>
            <a:chExt cx="2702984" cy="1818620"/>
          </a:xfrm>
        </p:grpSpPr>
        <p:sp>
          <p:nvSpPr>
            <p:cNvPr id="28" name="TextBox 27"/>
            <p:cNvSpPr txBox="1"/>
            <p:nvPr/>
          </p:nvSpPr>
          <p:spPr>
            <a:xfrm>
              <a:off x="228600" y="6944380"/>
              <a:ext cx="2702984" cy="523220"/>
            </a:xfrm>
            <a:prstGeom prst="rect">
              <a:avLst/>
            </a:prstGeom>
            <a:solidFill>
              <a:srgbClr val="002060"/>
            </a:solidFill>
          </p:spPr>
          <p:txBody>
            <a:bodyPr wrap="none" rtlCol="0">
              <a:spAutoFit/>
            </a:bodyPr>
            <a:lstStyle/>
            <a:p>
              <a:r>
                <a:rPr lang="en-US" sz="2800" dirty="0">
                  <a:solidFill>
                    <a:prstClr val="white"/>
                  </a:solidFill>
                  <a:latin typeface="NikoshBAN" pitchFamily="2" charset="0"/>
                  <a:cs typeface="NikoshBAN" pitchFamily="2" charset="0"/>
                </a:rPr>
                <a:t>প্রধান স্কেলের শূন্য দাগ</a:t>
              </a:r>
            </a:p>
          </p:txBody>
        </p:sp>
        <p:cxnSp>
          <p:nvCxnSpPr>
            <p:cNvPr id="38" name="Straight Arrow Connector 37"/>
            <p:cNvCxnSpPr>
              <a:stCxn id="28" idx="0"/>
            </p:cNvCxnSpPr>
            <p:nvPr/>
          </p:nvCxnSpPr>
          <p:spPr>
            <a:xfrm rot="16200000" flipV="1">
              <a:off x="922338" y="6286626"/>
              <a:ext cx="1295400" cy="2010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pic>
        <p:nvPicPr>
          <p:cNvPr id="5" name="Picture 4" descr="Vernier.gif"/>
          <p:cNvPicPr>
            <a:picLocks noChangeAspect="1"/>
          </p:cNvPicPr>
          <p:nvPr/>
        </p:nvPicPr>
        <p:blipFill>
          <a:blip r:embed="rId4" cstate="print">
            <a:lum contrast="-10000"/>
          </a:blip>
          <a:stretch>
            <a:fillRect/>
          </a:stretch>
        </p:blipFill>
        <p:spPr>
          <a:xfrm>
            <a:off x="3060402" y="1371600"/>
            <a:ext cx="3363433" cy="3083860"/>
          </a:xfrm>
          <a:prstGeom prst="rect">
            <a:avLst/>
          </a:prstGeom>
          <a:effectLst>
            <a:outerShdw blurRad="50800" dist="38100" dir="2700000" algn="tl" rotWithShape="0">
              <a:prstClr val="black">
                <a:alpha val="40000"/>
              </a:prstClr>
            </a:outerShdw>
          </a:effectLst>
        </p:spPr>
      </p:pic>
      <p:grpSp>
        <p:nvGrpSpPr>
          <p:cNvPr id="3" name="Group 42"/>
          <p:cNvGrpSpPr/>
          <p:nvPr/>
        </p:nvGrpSpPr>
        <p:grpSpPr>
          <a:xfrm>
            <a:off x="308607" y="744372"/>
            <a:ext cx="3052439" cy="1957884"/>
            <a:chOff x="2971800" y="744372"/>
            <a:chExt cx="3052439" cy="1957884"/>
          </a:xfrm>
        </p:grpSpPr>
        <p:sp>
          <p:nvSpPr>
            <p:cNvPr id="41" name="TextBox 40"/>
            <p:cNvSpPr txBox="1"/>
            <p:nvPr/>
          </p:nvSpPr>
          <p:spPr>
            <a:xfrm>
              <a:off x="2971800" y="744372"/>
              <a:ext cx="3052439" cy="523220"/>
            </a:xfrm>
            <a:prstGeom prst="rect">
              <a:avLst/>
            </a:prstGeom>
            <a:solidFill>
              <a:srgbClr val="002060"/>
            </a:solidFill>
          </p:spPr>
          <p:txBody>
            <a:bodyPr wrap="square" rtlCol="0">
              <a:spAutoFit/>
            </a:bodyPr>
            <a:lstStyle/>
            <a:p>
              <a:r>
                <a:rPr lang="en-US" sz="2800" dirty="0">
                  <a:solidFill>
                    <a:prstClr val="white"/>
                  </a:solidFill>
                  <a:latin typeface="NikoshBAN" pitchFamily="2" charset="0"/>
                  <a:cs typeface="NikoshBAN" pitchFamily="2" charset="0"/>
                </a:rPr>
                <a:t> </a:t>
              </a:r>
              <a:r>
                <a:rPr lang="bn-BD" sz="2800" dirty="0">
                  <a:solidFill>
                    <a:prstClr val="white"/>
                  </a:solidFill>
                  <a:latin typeface="NikoshBAN" pitchFamily="2" charset="0"/>
                  <a:cs typeface="NikoshBAN" pitchFamily="2" charset="0"/>
                </a:rPr>
                <a:t>ভার্নিয়ার </a:t>
              </a:r>
              <a:r>
                <a:rPr lang="en-US" sz="2800" dirty="0">
                  <a:solidFill>
                    <a:prstClr val="white"/>
                  </a:solidFill>
                  <a:latin typeface="NikoshBAN" pitchFamily="2" charset="0"/>
                  <a:cs typeface="NikoshBAN" pitchFamily="2" charset="0"/>
                </a:rPr>
                <a:t>স্কেলের শূন্য দাগ</a:t>
              </a:r>
            </a:p>
          </p:txBody>
        </p:sp>
        <p:cxnSp>
          <p:nvCxnSpPr>
            <p:cNvPr id="42" name="Straight Arrow Connector 41"/>
            <p:cNvCxnSpPr/>
            <p:nvPr/>
          </p:nvCxnSpPr>
          <p:spPr>
            <a:xfrm rot="5400000">
              <a:off x="3601475" y="1960331"/>
              <a:ext cx="1483056" cy="79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609600" y="4800600"/>
            <a:ext cx="8186857" cy="584775"/>
          </a:xfrm>
          <a:prstGeom prst="rect">
            <a:avLst/>
          </a:prstGeom>
          <a:noFill/>
        </p:spPr>
        <p:txBody>
          <a:bodyPr wrap="none" rtlCol="0">
            <a:spAutoFit/>
          </a:bodyPr>
          <a:lstStyle/>
          <a:p>
            <a:r>
              <a:rPr lang="en-US" sz="3200" dirty="0">
                <a:solidFill>
                  <a:prstClr val="black"/>
                </a:solidFill>
                <a:latin typeface="NikoshBAN" pitchFamily="2" charset="0"/>
                <a:cs typeface="NikoshBAN" pitchFamily="2" charset="0"/>
              </a:rPr>
              <a:t>স্লাইড ক্যালিপা</a:t>
            </a:r>
            <a:r>
              <a:rPr lang="bn-BD" sz="3200" dirty="0">
                <a:solidFill>
                  <a:prstClr val="black"/>
                </a:solidFill>
                <a:latin typeface="NikoshBAN" pitchFamily="2" charset="0"/>
                <a:cs typeface="NikoshBAN" pitchFamily="2" charset="0"/>
              </a:rPr>
              <a:t>র্সটির  </a:t>
            </a:r>
            <a:r>
              <a:rPr lang="en-US" sz="3200" dirty="0">
                <a:solidFill>
                  <a:prstClr val="black"/>
                </a:solidFill>
                <a:latin typeface="NikoshBAN" pitchFamily="2" charset="0"/>
                <a:cs typeface="NikoshBAN" pitchFamily="2" charset="0"/>
              </a:rPr>
              <a:t>যান্ত্রিক ত্রুটি</a:t>
            </a:r>
            <a:r>
              <a:rPr lang="bn-BD" sz="3200" dirty="0">
                <a:solidFill>
                  <a:prstClr val="black"/>
                </a:solidFill>
                <a:latin typeface="NikoshBAN" pitchFamily="2" charset="0"/>
                <a:cs typeface="NikoshBAN" pitchFamily="2" charset="0"/>
              </a:rPr>
              <a:t> রয়েছে</a:t>
            </a:r>
            <a:r>
              <a:rPr lang="en-US" sz="3200" dirty="0">
                <a:solidFill>
                  <a:prstClr val="black"/>
                </a:solidFill>
                <a:latin typeface="NikoshBAN" pitchFamily="2" charset="0"/>
                <a:cs typeface="NikoshBAN" pitchFamily="2" charset="0"/>
              </a:rPr>
              <a:t>,</a:t>
            </a:r>
            <a:r>
              <a:rPr lang="bn-BD" sz="3200" dirty="0">
                <a:solidFill>
                  <a:prstClr val="black"/>
                </a:solidFill>
                <a:latin typeface="NikoshBAN" pitchFamily="2" charset="0"/>
                <a:cs typeface="NikoshBAN" pitchFamily="2" charset="0"/>
              </a:rPr>
              <a:t>যা ধনাত্মক </a:t>
            </a:r>
            <a:r>
              <a:rPr lang="en-US" sz="3200" dirty="0" err="1">
                <a:solidFill>
                  <a:prstClr val="black"/>
                </a:solidFill>
                <a:latin typeface="NikoshBAN" pitchFamily="2" charset="0"/>
                <a:cs typeface="NikoshBAN" pitchFamily="2" charset="0"/>
              </a:rPr>
              <a:t>যান্ত্রিক</a:t>
            </a:r>
            <a:r>
              <a:rPr lang="en-US" sz="3200" dirty="0">
                <a:solidFill>
                  <a:prstClr val="black"/>
                </a:solidFill>
                <a:latin typeface="NikoshBAN" pitchFamily="2" charset="0"/>
                <a:cs typeface="NikoshBAN" pitchFamily="2" charset="0"/>
              </a:rPr>
              <a:t> </a:t>
            </a:r>
            <a:r>
              <a:rPr lang="en-US" sz="3200" dirty="0" err="1">
                <a:solidFill>
                  <a:prstClr val="black"/>
                </a:solidFill>
                <a:latin typeface="NikoshBAN" pitchFamily="2" charset="0"/>
                <a:cs typeface="NikoshBAN" pitchFamily="2" charset="0"/>
              </a:rPr>
              <a:t>ত্রুটি</a:t>
            </a:r>
            <a:r>
              <a:rPr lang="en-US" sz="3200" dirty="0">
                <a:solidFill>
                  <a:prstClr val="black"/>
                </a:solidFill>
                <a:latin typeface="NikoshBAN" pitchFamily="2" charset="0"/>
                <a:cs typeface="NikoshBAN" pitchFamily="2" charset="0"/>
              </a:rPr>
              <a:t>।</a:t>
            </a:r>
            <a:endParaRPr lang="en-US" sz="4400" dirty="0">
              <a:solidFill>
                <a:prstClr val="black"/>
              </a:solidFill>
              <a:latin typeface="NikoshBAN" pitchFamily="2" charset="0"/>
              <a:cs typeface="NikoshBAN" pitchFamily="2" charset="0"/>
            </a:endParaRPr>
          </a:p>
        </p:txBody>
      </p:sp>
      <p:sp>
        <p:nvSpPr>
          <p:cNvPr id="13" name="Frame 1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486 1.48148E-6 L -0.29011 -0.00255 " pathEditMode="fixed" rAng="0" ptsTypes="AA">
                                      <p:cBhvr>
                                        <p:cTn id="6" dur="2000" fill="hold"/>
                                        <p:tgtEl>
                                          <p:spTgt spid="5"/>
                                        </p:tgtEl>
                                        <p:attrNameLst>
                                          <p:attrName>ppt_x</p:attrName>
                                          <p:attrName>ppt_y</p:attrName>
                                        </p:attrNameLst>
                                      </p:cBhvr>
                                      <p:rCtr x="-14300" y="-100"/>
                                    </p:animMotion>
                                  </p:childTnLst>
                                </p:cTn>
                              </p:par>
                              <p:par>
                                <p:cTn id="7" presetID="35" presetClass="path" presetSubtype="0" accel="50000" decel="50000" fill="hold" grpId="0" nodeType="withEffect">
                                  <p:stCondLst>
                                    <p:cond delay="0"/>
                                  </p:stCondLst>
                                  <p:childTnLst>
                                    <p:animMotion origin="layout" path="M 0 0  L -0.25 0  E" pathEditMode="fixed" ptsTypes="">
                                      <p:cBhvr>
                                        <p:cTn id="8" dur="2000" fill="hold"/>
                                        <p:tgtEl>
                                          <p:spTgt spid="11"/>
                                        </p:tgtEl>
                                        <p:attrNameLst>
                                          <p:attrName>ppt_x</p:attrName>
                                          <p:attrName>ppt_y</p:attrName>
                                        </p:attrNameLst>
                                      </p:cBhvr>
                                    </p:animMotion>
                                  </p:childTnLst>
                                </p:cTn>
                              </p:par>
                            </p:childTnLst>
                          </p:cTn>
                        </p:par>
                        <p:par>
                          <p:cTn id="9" fill="hold">
                            <p:stCondLst>
                              <p:cond delay="2000"/>
                            </p:stCondLst>
                            <p:childTnLst>
                              <p:par>
                                <p:cTn id="10" presetID="22"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par>
                          <p:cTn id="13" fill="hold">
                            <p:stCondLst>
                              <p:cond delay="3000"/>
                            </p:stCondLst>
                            <p:childTnLst>
                              <p:par>
                                <p:cTn id="14" presetID="35" presetClass="emph" presetSubtype="0" repeatCount="5000" fill="hold" nodeType="afterEffect">
                                  <p:stCondLst>
                                    <p:cond delay="0"/>
                                  </p:stCondLst>
                                  <p:childTnLst>
                                    <p:anim calcmode="discrete" valueType="str">
                                      <p:cBhvr>
                                        <p:cTn id="15" dur="2000" fill="hold"/>
                                        <p:tgtEl>
                                          <p:spTgt spid="3"/>
                                        </p:tgtEl>
                                        <p:attrNameLst>
                                          <p:attrName>style.visibility</p:attrName>
                                        </p:attrNameLst>
                                      </p:cBhvr>
                                      <p:tavLst>
                                        <p:tav tm="0">
                                          <p:val>
                                            <p:strVal val="hidden"/>
                                          </p:val>
                                        </p:tav>
                                        <p:tav tm="50000">
                                          <p:val>
                                            <p:strVal val="visible"/>
                                          </p:val>
                                        </p:tav>
                                      </p:tavLst>
                                    </p:anim>
                                  </p:childTnLst>
                                </p:cTn>
                              </p:par>
                              <p:par>
                                <p:cTn id="16" presetID="2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1" name="Snip Single Corner Rectangle 10"/>
          <p:cNvSpPr/>
          <p:nvPr/>
        </p:nvSpPr>
        <p:spPr>
          <a:xfrm>
            <a:off x="8382000" y="2408380"/>
            <a:ext cx="1447800" cy="76200"/>
          </a:xfrm>
          <a:prstGeom prst="snip1Rect">
            <a:avLst>
              <a:gd name="adj" fmla="val 5000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descr="Main_Scale.gif"/>
          <p:cNvPicPr>
            <a:picLocks noChangeAspect="1"/>
          </p:cNvPicPr>
          <p:nvPr/>
        </p:nvPicPr>
        <p:blipFill>
          <a:blip r:embed="rId3" cstate="print">
            <a:lum contrast="-10000"/>
          </a:blip>
          <a:stretch>
            <a:fillRect/>
          </a:stretch>
        </p:blipFill>
        <p:spPr>
          <a:xfrm>
            <a:off x="304800" y="1369077"/>
            <a:ext cx="8534400" cy="3083859"/>
          </a:xfrm>
          <a:prstGeom prst="rect">
            <a:avLst/>
          </a:prstGeom>
          <a:effectLst>
            <a:outerShdw blurRad="50800" dist="38100" dir="2700000" algn="tl" rotWithShape="0">
              <a:prstClr val="black">
                <a:alpha val="40000"/>
              </a:prstClr>
            </a:outerShdw>
          </a:effectLst>
        </p:spPr>
      </p:pic>
      <p:pic>
        <p:nvPicPr>
          <p:cNvPr id="5" name="Picture 4" descr="Vernier.gif"/>
          <p:cNvPicPr>
            <a:picLocks noChangeAspect="1"/>
          </p:cNvPicPr>
          <p:nvPr/>
        </p:nvPicPr>
        <p:blipFill>
          <a:blip r:embed="rId4" cstate="print">
            <a:lum contrast="-10000"/>
          </a:blip>
          <a:stretch>
            <a:fillRect/>
          </a:stretch>
        </p:blipFill>
        <p:spPr>
          <a:xfrm>
            <a:off x="2804703" y="1371600"/>
            <a:ext cx="2986497" cy="3083860"/>
          </a:xfrm>
          <a:prstGeom prst="rect">
            <a:avLst/>
          </a:prstGeom>
          <a:effectLst>
            <a:outerShdw blurRad="50800" dist="38100" dir="2700000" algn="tl" rotWithShape="0">
              <a:prstClr val="black">
                <a:alpha val="40000"/>
              </a:prstClr>
            </a:outerShdw>
          </a:effectLst>
        </p:spPr>
      </p:pic>
      <p:grpSp>
        <p:nvGrpSpPr>
          <p:cNvPr id="3" name="Group 42"/>
          <p:cNvGrpSpPr/>
          <p:nvPr/>
        </p:nvGrpSpPr>
        <p:grpSpPr>
          <a:xfrm>
            <a:off x="214952" y="744372"/>
            <a:ext cx="3052439" cy="1957884"/>
            <a:chOff x="2971800" y="744372"/>
            <a:chExt cx="3052439" cy="1957884"/>
          </a:xfrm>
        </p:grpSpPr>
        <p:sp>
          <p:nvSpPr>
            <p:cNvPr id="41" name="TextBox 40"/>
            <p:cNvSpPr txBox="1"/>
            <p:nvPr/>
          </p:nvSpPr>
          <p:spPr>
            <a:xfrm>
              <a:off x="2971800" y="744372"/>
              <a:ext cx="3052439" cy="523220"/>
            </a:xfrm>
            <a:prstGeom prst="rect">
              <a:avLst/>
            </a:prstGeom>
            <a:solidFill>
              <a:srgbClr val="002060"/>
            </a:solidFill>
          </p:spPr>
          <p:txBody>
            <a:bodyPr wrap="square" rtlCol="0">
              <a:spAutoFit/>
            </a:bodyPr>
            <a:lstStyle/>
            <a:p>
              <a:r>
                <a:rPr lang="en-US" sz="2800" dirty="0">
                  <a:solidFill>
                    <a:prstClr val="white"/>
                  </a:solidFill>
                  <a:latin typeface="NikoshBAN" pitchFamily="2" charset="0"/>
                  <a:cs typeface="NikoshBAN" pitchFamily="2" charset="0"/>
                </a:rPr>
                <a:t> </a:t>
              </a:r>
              <a:r>
                <a:rPr lang="bn-BD" sz="2800" dirty="0">
                  <a:solidFill>
                    <a:prstClr val="white"/>
                  </a:solidFill>
                  <a:latin typeface="NikoshBAN" pitchFamily="2" charset="0"/>
                  <a:cs typeface="NikoshBAN" pitchFamily="2" charset="0"/>
                </a:rPr>
                <a:t>ভার্নিয়ার </a:t>
              </a:r>
              <a:r>
                <a:rPr lang="en-US" sz="2800" dirty="0">
                  <a:solidFill>
                    <a:prstClr val="white"/>
                  </a:solidFill>
                  <a:latin typeface="NikoshBAN" pitchFamily="2" charset="0"/>
                  <a:cs typeface="NikoshBAN" pitchFamily="2" charset="0"/>
                </a:rPr>
                <a:t>স্কেলের শূন্য দাগ</a:t>
              </a:r>
            </a:p>
          </p:txBody>
        </p:sp>
        <p:cxnSp>
          <p:nvCxnSpPr>
            <p:cNvPr id="42" name="Straight Arrow Connector 41"/>
            <p:cNvCxnSpPr/>
            <p:nvPr/>
          </p:nvCxnSpPr>
          <p:spPr>
            <a:xfrm rot="5400000">
              <a:off x="3601475" y="1960331"/>
              <a:ext cx="1483056" cy="79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609600" y="4648200"/>
            <a:ext cx="8355172" cy="584775"/>
          </a:xfrm>
          <a:prstGeom prst="rect">
            <a:avLst/>
          </a:prstGeom>
          <a:noFill/>
        </p:spPr>
        <p:txBody>
          <a:bodyPr wrap="none" rtlCol="0">
            <a:spAutoFit/>
          </a:bodyPr>
          <a:lstStyle/>
          <a:p>
            <a:r>
              <a:rPr lang="en-US" sz="3200" dirty="0">
                <a:solidFill>
                  <a:prstClr val="black"/>
                </a:solidFill>
                <a:latin typeface="NikoshBAN" pitchFamily="2" charset="0"/>
                <a:cs typeface="NikoshBAN" pitchFamily="2" charset="0"/>
              </a:rPr>
              <a:t>স্লাইড ক্যালিপা</a:t>
            </a:r>
            <a:r>
              <a:rPr lang="bn-BD" sz="3200" dirty="0">
                <a:solidFill>
                  <a:prstClr val="black"/>
                </a:solidFill>
                <a:latin typeface="NikoshBAN" pitchFamily="2" charset="0"/>
                <a:cs typeface="NikoshBAN" pitchFamily="2" charset="0"/>
              </a:rPr>
              <a:t>র্সটির  </a:t>
            </a:r>
            <a:r>
              <a:rPr lang="en-US" sz="3200" dirty="0">
                <a:solidFill>
                  <a:prstClr val="black"/>
                </a:solidFill>
                <a:latin typeface="NikoshBAN" pitchFamily="2" charset="0"/>
                <a:cs typeface="NikoshBAN" pitchFamily="2" charset="0"/>
              </a:rPr>
              <a:t>যান্ত্রিক ত্রুটি</a:t>
            </a:r>
            <a:r>
              <a:rPr lang="bn-BD" sz="3200" dirty="0">
                <a:solidFill>
                  <a:prstClr val="black"/>
                </a:solidFill>
                <a:latin typeface="NikoshBAN" pitchFamily="2" charset="0"/>
                <a:cs typeface="NikoshBAN" pitchFamily="2" charset="0"/>
              </a:rPr>
              <a:t> রয়েছে</a:t>
            </a:r>
            <a:r>
              <a:rPr lang="en-US" sz="3200" dirty="0">
                <a:solidFill>
                  <a:prstClr val="black"/>
                </a:solidFill>
                <a:latin typeface="NikoshBAN" pitchFamily="2" charset="0"/>
                <a:cs typeface="NikoshBAN" pitchFamily="2" charset="0"/>
              </a:rPr>
              <a:t>,</a:t>
            </a:r>
            <a:r>
              <a:rPr lang="bn-BD" sz="3200" dirty="0">
                <a:solidFill>
                  <a:prstClr val="black"/>
                </a:solidFill>
                <a:latin typeface="NikoshBAN" pitchFamily="2" charset="0"/>
                <a:cs typeface="NikoshBAN" pitchFamily="2" charset="0"/>
              </a:rPr>
              <a:t> যা ঋণাত্মক </a:t>
            </a:r>
            <a:r>
              <a:rPr lang="en-US" sz="3200" dirty="0" err="1">
                <a:solidFill>
                  <a:prstClr val="black"/>
                </a:solidFill>
                <a:latin typeface="NikoshBAN" pitchFamily="2" charset="0"/>
                <a:cs typeface="NikoshBAN" pitchFamily="2" charset="0"/>
              </a:rPr>
              <a:t>যান্ত্রিক</a:t>
            </a:r>
            <a:r>
              <a:rPr lang="en-US" sz="3200" dirty="0">
                <a:solidFill>
                  <a:prstClr val="black"/>
                </a:solidFill>
                <a:latin typeface="NikoshBAN" pitchFamily="2" charset="0"/>
                <a:cs typeface="NikoshBAN" pitchFamily="2" charset="0"/>
              </a:rPr>
              <a:t> </a:t>
            </a:r>
            <a:r>
              <a:rPr lang="en-US" sz="3200" dirty="0" err="1">
                <a:solidFill>
                  <a:prstClr val="black"/>
                </a:solidFill>
                <a:latin typeface="NikoshBAN" pitchFamily="2" charset="0"/>
                <a:cs typeface="NikoshBAN" pitchFamily="2" charset="0"/>
              </a:rPr>
              <a:t>ত্রুটি</a:t>
            </a:r>
            <a:r>
              <a:rPr lang="en-US" sz="3200" dirty="0">
                <a:solidFill>
                  <a:prstClr val="black"/>
                </a:solidFill>
                <a:latin typeface="NikoshBAN" pitchFamily="2" charset="0"/>
                <a:cs typeface="NikoshBAN" pitchFamily="2" charset="0"/>
              </a:rPr>
              <a:t>।</a:t>
            </a:r>
            <a:r>
              <a:rPr lang="bn-BD" sz="3200" dirty="0">
                <a:solidFill>
                  <a:prstClr val="black"/>
                </a:solidFill>
                <a:latin typeface="NikoshBAN" pitchFamily="2" charset="0"/>
                <a:cs typeface="NikoshBAN" pitchFamily="2" charset="0"/>
              </a:rPr>
              <a:t> </a:t>
            </a:r>
            <a:endParaRPr lang="en-US" sz="4400" dirty="0">
              <a:solidFill>
                <a:prstClr val="black"/>
              </a:solidFill>
              <a:latin typeface="NikoshBAN" pitchFamily="2" charset="0"/>
              <a:cs typeface="NikoshBAN" pitchFamily="2" charset="0"/>
            </a:endParaRPr>
          </a:p>
        </p:txBody>
      </p:sp>
      <p:grpSp>
        <p:nvGrpSpPr>
          <p:cNvPr id="2" name="Group 42"/>
          <p:cNvGrpSpPr/>
          <p:nvPr/>
        </p:nvGrpSpPr>
        <p:grpSpPr>
          <a:xfrm>
            <a:off x="290424" y="2735240"/>
            <a:ext cx="2702984" cy="1818620"/>
            <a:chOff x="228600" y="5648980"/>
            <a:chExt cx="2702984" cy="1818620"/>
          </a:xfrm>
        </p:grpSpPr>
        <p:cxnSp>
          <p:nvCxnSpPr>
            <p:cNvPr id="38" name="Straight Arrow Connector 37"/>
            <p:cNvCxnSpPr>
              <a:stCxn id="28" idx="0"/>
            </p:cNvCxnSpPr>
            <p:nvPr/>
          </p:nvCxnSpPr>
          <p:spPr>
            <a:xfrm rot="16200000" flipV="1">
              <a:off x="922338" y="6286626"/>
              <a:ext cx="1295400" cy="2010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28600" y="6944380"/>
              <a:ext cx="2702984" cy="523220"/>
            </a:xfrm>
            <a:prstGeom prst="rect">
              <a:avLst/>
            </a:prstGeom>
            <a:solidFill>
              <a:srgbClr val="002060"/>
            </a:solidFill>
          </p:spPr>
          <p:txBody>
            <a:bodyPr wrap="none" rtlCol="0">
              <a:spAutoFit/>
            </a:bodyPr>
            <a:lstStyle/>
            <a:p>
              <a:r>
                <a:rPr lang="en-US" sz="2800" dirty="0">
                  <a:solidFill>
                    <a:prstClr val="white"/>
                  </a:solidFill>
                  <a:latin typeface="NikoshBAN" pitchFamily="2" charset="0"/>
                  <a:cs typeface="NikoshBAN" pitchFamily="2" charset="0"/>
                </a:rPr>
                <a:t>প্রধান স্কেলের শূন্য দাগ</a:t>
              </a:r>
            </a:p>
          </p:txBody>
        </p:sp>
      </p:grpSp>
      <p:sp>
        <p:nvSpPr>
          <p:cNvPr id="13" name="Frame 1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313 4.42183E-6 L -0.25643 4.42183E-6 " pathEditMode="fixed" rAng="0" ptsTypes="AA">
                                      <p:cBhvr>
                                        <p:cTn id="6" dur="2000" fill="hold"/>
                                        <p:tgtEl>
                                          <p:spTgt spid="5"/>
                                        </p:tgtEl>
                                        <p:attrNameLst>
                                          <p:attrName>ppt_x</p:attrName>
                                          <p:attrName>ppt_y</p:attrName>
                                        </p:attrNameLst>
                                      </p:cBhvr>
                                      <p:rCtr x="-127" y="0"/>
                                    </p:animMotion>
                                  </p:childTnLst>
                                </p:cTn>
                              </p:par>
                              <p:par>
                                <p:cTn id="7" presetID="35" presetClass="path" presetSubtype="0" accel="50000" decel="50000" fill="hold" grpId="0" nodeType="withEffect">
                                  <p:stCondLst>
                                    <p:cond delay="0"/>
                                  </p:stCondLst>
                                  <p:childTnLst>
                                    <p:animMotion origin="layout" path="M 0 0  L -0.25 0  E" pathEditMode="fixed" ptsTypes="">
                                      <p:cBhvr>
                                        <p:cTn id="8" dur="2000" fill="hold"/>
                                        <p:tgtEl>
                                          <p:spTgt spid="11"/>
                                        </p:tgtEl>
                                        <p:attrNameLst>
                                          <p:attrName>ppt_x</p:attrName>
                                          <p:attrName>ppt_y</p:attrName>
                                        </p:attrNameLst>
                                      </p:cBhvr>
                                    </p:animMotion>
                                  </p:childTnLst>
                                </p:cTn>
                              </p:par>
                            </p:childTnLst>
                          </p:cTn>
                        </p:par>
                        <p:par>
                          <p:cTn id="9" fill="hold">
                            <p:stCondLst>
                              <p:cond delay="2000"/>
                            </p:stCondLst>
                            <p:childTnLst>
                              <p:par>
                                <p:cTn id="10" presetID="22"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par>
                          <p:cTn id="13" fill="hold">
                            <p:stCondLst>
                              <p:cond delay="3000"/>
                            </p:stCondLst>
                            <p:childTnLst>
                              <p:par>
                                <p:cTn id="14" presetID="35" presetClass="emph" presetSubtype="0" repeatCount="5000" fill="hold" nodeType="afterEffect">
                                  <p:stCondLst>
                                    <p:cond delay="0"/>
                                  </p:stCondLst>
                                  <p:childTnLst>
                                    <p:anim calcmode="discrete" valueType="str">
                                      <p:cBhvr>
                                        <p:cTn id="15" dur="2000" fill="hold"/>
                                        <p:tgtEl>
                                          <p:spTgt spid="3"/>
                                        </p:tgtEl>
                                        <p:attrNameLst>
                                          <p:attrName>style.visibility</p:attrName>
                                        </p:attrNameLst>
                                      </p:cBhvr>
                                      <p:tavLst>
                                        <p:tav tm="0">
                                          <p:val>
                                            <p:strVal val="hidden"/>
                                          </p:val>
                                        </p:tav>
                                        <p:tav tm="50000">
                                          <p:val>
                                            <p:strVal val="visible"/>
                                          </p:val>
                                        </p:tav>
                                      </p:tavLst>
                                    </p:anim>
                                  </p:childTnLst>
                                </p:cTn>
                              </p:par>
                              <p:par>
                                <p:cTn id="16" presetID="2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2" name="Group 63"/>
          <p:cNvGrpSpPr/>
          <p:nvPr/>
        </p:nvGrpSpPr>
        <p:grpSpPr>
          <a:xfrm>
            <a:off x="315311" y="1027386"/>
            <a:ext cx="14782800" cy="5638800"/>
            <a:chOff x="914400" y="-381000"/>
            <a:chExt cx="14782800" cy="5638800"/>
          </a:xfrm>
        </p:grpSpPr>
        <p:pic>
          <p:nvPicPr>
            <p:cNvPr id="17" name="Picture 16" descr="Main_Scale.gif"/>
            <p:cNvPicPr>
              <a:picLocks noChangeAspect="1"/>
            </p:cNvPicPr>
            <p:nvPr/>
          </p:nvPicPr>
          <p:blipFill>
            <a:blip r:embed="rId3" cstate="print">
              <a:lum contrast="-10000"/>
            </a:blip>
            <a:stretch>
              <a:fillRect/>
            </a:stretch>
          </p:blipFill>
          <p:spPr>
            <a:xfrm>
              <a:off x="914400" y="-370380"/>
              <a:ext cx="14782800" cy="5628180"/>
            </a:xfrm>
            <a:prstGeom prst="rect">
              <a:avLst/>
            </a:prstGeom>
          </p:spPr>
        </p:pic>
        <p:pic>
          <p:nvPicPr>
            <p:cNvPr id="16" name="Picture 15" descr="Vernier.gif"/>
            <p:cNvPicPr>
              <a:picLocks noChangeAspect="1"/>
            </p:cNvPicPr>
            <p:nvPr/>
          </p:nvPicPr>
          <p:blipFill>
            <a:blip r:embed="rId4" cstate="print">
              <a:lum contrast="-10000"/>
            </a:blip>
            <a:stretch>
              <a:fillRect/>
            </a:stretch>
          </p:blipFill>
          <p:spPr>
            <a:xfrm>
              <a:off x="1155517" y="-381000"/>
              <a:ext cx="5416219" cy="5628180"/>
            </a:xfrm>
            <a:prstGeom prst="rect">
              <a:avLst/>
            </a:prstGeom>
          </p:spPr>
        </p:pic>
      </p:grpSp>
      <p:cxnSp>
        <p:nvCxnSpPr>
          <p:cNvPr id="20" name="Straight Arrow Connector 19"/>
          <p:cNvCxnSpPr/>
          <p:nvPr/>
        </p:nvCxnSpPr>
        <p:spPr>
          <a:xfrm rot="5400000">
            <a:off x="2252681" y="2557118"/>
            <a:ext cx="1192561" cy="2667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6200000">
            <a:off x="2287780" y="3960292"/>
            <a:ext cx="8382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6200000">
            <a:off x="2363980" y="3960292"/>
            <a:ext cx="8382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6200000">
            <a:off x="2440180" y="3969817"/>
            <a:ext cx="8382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6200000">
            <a:off x="2516380" y="3960292"/>
            <a:ext cx="8382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6200000">
            <a:off x="2592580" y="3960292"/>
            <a:ext cx="8382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6200000">
            <a:off x="2659255" y="3960292"/>
            <a:ext cx="8382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6200000">
            <a:off x="2725931" y="3960292"/>
            <a:ext cx="8382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6200000">
            <a:off x="2802130" y="3969817"/>
            <a:ext cx="8382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6200000">
            <a:off x="2868805" y="3969817"/>
            <a:ext cx="8382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6200000">
            <a:off x="2952941" y="3969817"/>
            <a:ext cx="8382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a:off x="2338406" y="2557117"/>
            <a:ext cx="1192561" cy="2667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a:off x="2424130" y="2557117"/>
            <a:ext cx="1192561" cy="2667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2500330" y="2557117"/>
            <a:ext cx="1192561" cy="2667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2586055" y="2509492"/>
            <a:ext cx="1192561" cy="2667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a:off x="2662255" y="2557117"/>
            <a:ext cx="1192561" cy="2667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5400000">
            <a:off x="2728930" y="2557117"/>
            <a:ext cx="1192561" cy="2667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2824180" y="2557117"/>
            <a:ext cx="1192561" cy="2667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2909905" y="2557117"/>
            <a:ext cx="1192561" cy="2667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133600" y="5010807"/>
            <a:ext cx="3137138" cy="523220"/>
          </a:xfrm>
          <a:prstGeom prst="rect">
            <a:avLst/>
          </a:prstGeom>
          <a:solidFill>
            <a:schemeClr val="tx1"/>
          </a:solidFill>
        </p:spPr>
        <p:txBody>
          <a:bodyPr wrap="square" rtlCol="0">
            <a:spAutoFit/>
          </a:bodyPr>
          <a:lstStyle/>
          <a:p>
            <a:r>
              <a:rPr lang="bn-BD" sz="2800" dirty="0">
                <a:solidFill>
                  <a:prstClr val="white"/>
                </a:solidFill>
                <a:latin typeface="NikoshBAN" pitchFamily="2" charset="0"/>
                <a:cs typeface="NikoshBAN" pitchFamily="2" charset="0"/>
              </a:rPr>
              <a:t>ভার্নিয়ার স্কেলের </a:t>
            </a:r>
            <a:r>
              <a:rPr lang="en-US" sz="2800" dirty="0">
                <a:solidFill>
                  <a:prstClr val="white"/>
                </a:solidFill>
                <a:latin typeface="Arial" pitchFamily="34" charset="0"/>
                <a:cs typeface="Arial" pitchFamily="34" charset="0"/>
              </a:rPr>
              <a:t>10</a:t>
            </a:r>
            <a:r>
              <a:rPr lang="bn-BD" sz="2800" dirty="0">
                <a:solidFill>
                  <a:prstClr val="white"/>
                </a:solidFill>
                <a:latin typeface="NikoshBAN" pitchFamily="2" charset="0"/>
                <a:cs typeface="NikoshBAN" pitchFamily="2" charset="0"/>
              </a:rPr>
              <a:t> ভাগ</a:t>
            </a:r>
            <a:r>
              <a:rPr lang="en-US" sz="2800" dirty="0">
                <a:solidFill>
                  <a:prstClr val="white"/>
                </a:solidFill>
                <a:latin typeface="NikoshBAN" pitchFamily="2" charset="0"/>
                <a:cs typeface="NikoshBAN" pitchFamily="2" charset="0"/>
              </a:rPr>
              <a:t> </a:t>
            </a:r>
            <a:endParaRPr lang="en-US" sz="2800" dirty="0">
              <a:solidFill>
                <a:prstClr val="black"/>
              </a:solidFill>
            </a:endParaRPr>
          </a:p>
        </p:txBody>
      </p:sp>
      <p:sp>
        <p:nvSpPr>
          <p:cNvPr id="30" name="TextBox 29"/>
          <p:cNvSpPr txBox="1"/>
          <p:nvPr/>
        </p:nvSpPr>
        <p:spPr>
          <a:xfrm>
            <a:off x="5082596" y="5013156"/>
            <a:ext cx="3604204" cy="523220"/>
          </a:xfrm>
          <a:prstGeom prst="rect">
            <a:avLst/>
          </a:prstGeom>
          <a:solidFill>
            <a:schemeClr val="tx1"/>
          </a:solidFill>
        </p:spPr>
        <p:txBody>
          <a:bodyPr wrap="square" rtlCol="0">
            <a:spAutoFit/>
          </a:bodyPr>
          <a:lstStyle/>
          <a:p>
            <a:r>
              <a:rPr lang="bn-BD" sz="2800" dirty="0">
                <a:solidFill>
                  <a:prstClr val="white"/>
                </a:solidFill>
                <a:latin typeface="NikoshBAN" pitchFamily="2" charset="0"/>
                <a:cs typeface="NikoshBAN" pitchFamily="2" charset="0"/>
              </a:rPr>
              <a:t>= প্রধান স্কেলের ক্ষুদ্রতম </a:t>
            </a:r>
            <a:r>
              <a:rPr lang="en-US" sz="2800" dirty="0">
                <a:solidFill>
                  <a:prstClr val="white"/>
                </a:solidFill>
                <a:latin typeface="Arial" pitchFamily="34" charset="0"/>
                <a:cs typeface="Arial" pitchFamily="34" charset="0"/>
              </a:rPr>
              <a:t>9</a:t>
            </a:r>
            <a:r>
              <a:rPr lang="bn-BD" sz="2800" dirty="0">
                <a:solidFill>
                  <a:prstClr val="white"/>
                </a:solidFill>
                <a:latin typeface="NikoshBAN" pitchFamily="2" charset="0"/>
                <a:cs typeface="NikoshBAN" pitchFamily="2" charset="0"/>
              </a:rPr>
              <a:t> ভাগ</a:t>
            </a:r>
            <a:endParaRPr lang="en-US" sz="2800" dirty="0">
              <a:solidFill>
                <a:prstClr val="black"/>
              </a:solidFill>
            </a:endParaRPr>
          </a:p>
        </p:txBody>
      </p:sp>
      <p:sp>
        <p:nvSpPr>
          <p:cNvPr id="36" name="Rounded Rectangle 35"/>
          <p:cNvSpPr/>
          <p:nvPr/>
        </p:nvSpPr>
        <p:spPr>
          <a:xfrm>
            <a:off x="457200" y="291662"/>
            <a:ext cx="8153400" cy="6858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prstClr val="black"/>
                </a:solidFill>
                <a:latin typeface="NikoshBAN" pitchFamily="2" charset="0"/>
                <a:cs typeface="NikoshBAN" pitchFamily="2" charset="0"/>
              </a:rPr>
              <a:t>স্লাইড ক্যালিপার্সের ভার্নিয়ার ধ্রুবক নির্ণয় </a:t>
            </a:r>
            <a:endParaRPr lang="en-US" sz="4800" dirty="0">
              <a:solidFill>
                <a:prstClr val="black"/>
              </a:solidFill>
            </a:endParaRPr>
          </a:p>
        </p:txBody>
      </p:sp>
      <p:sp>
        <p:nvSpPr>
          <p:cNvPr id="27" name="Frame 26"/>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2000" fill="hold"/>
                                        <p:tgtEl>
                                          <p:spTgt spid="36"/>
                                        </p:tgtEl>
                                        <p:attrNameLst>
                                          <p:attrName>ppt_w</p:attrName>
                                        </p:attrNameLst>
                                      </p:cBhvr>
                                      <p:tavLst>
                                        <p:tav tm="0">
                                          <p:val>
                                            <p:fltVal val="0"/>
                                          </p:val>
                                        </p:tav>
                                        <p:tav tm="100000">
                                          <p:val>
                                            <p:strVal val="#ppt_w"/>
                                          </p:val>
                                        </p:tav>
                                      </p:tavLst>
                                    </p:anim>
                                    <p:anim calcmode="lin" valueType="num">
                                      <p:cBhvr>
                                        <p:cTn id="8" dur="2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2000" fill="hold"/>
                                        <p:tgtEl>
                                          <p:spTgt spid="2"/>
                                        </p:tgtEl>
                                        <p:attrNameLst>
                                          <p:attrName>ppt_w</p:attrName>
                                        </p:attrNameLst>
                                      </p:cBhvr>
                                      <p:tavLst>
                                        <p:tav tm="0">
                                          <p:val>
                                            <p:fltVal val="0"/>
                                          </p:val>
                                        </p:tav>
                                        <p:tav tm="100000">
                                          <p:val>
                                            <p:strVal val="#ppt_w"/>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Effect transition="in" filter="fade">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20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2000"/>
                                        <p:tgtEl>
                                          <p:spTgt spid="45"/>
                                        </p:tgtEl>
                                      </p:cBhvr>
                                    </p:animEffect>
                                  </p:childTnLst>
                                  <p:subTnLst>
                                    <p:set>
                                      <p:cBhvr override="childStyle">
                                        <p:cTn dur="1" fill="hold" display="0" masterRel="nextClick" afterEffect="1"/>
                                        <p:tgtEl>
                                          <p:spTgt spid="45"/>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2000"/>
                                        <p:tgtEl>
                                          <p:spTgt spid="46"/>
                                        </p:tgtEl>
                                      </p:cBhvr>
                                    </p:animEffect>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2000"/>
                                        <p:tgtEl>
                                          <p:spTgt spid="47"/>
                                        </p:tgtEl>
                                      </p:cBhvr>
                                    </p:animEffec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2000"/>
                                        <p:tgtEl>
                                          <p:spTgt spid="48"/>
                                        </p:tgtEl>
                                      </p:cBhvr>
                                    </p:animEffec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2000"/>
                                        <p:tgtEl>
                                          <p:spTgt spid="49"/>
                                        </p:tgtEl>
                                      </p:cBhvr>
                                    </p:animEffect>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2000"/>
                                        <p:tgtEl>
                                          <p:spTgt spid="50"/>
                                        </p:tgtEl>
                                      </p:cBhvr>
                                    </p:animEffect>
                                  </p:childTnLst>
                                  <p:subTnLst>
                                    <p:set>
                                      <p:cBhvr override="childStyle">
                                        <p:cTn dur="1" fill="hold" display="0" masterRel="nextClick" afterEffect="1"/>
                                        <p:tgtEl>
                                          <p:spTgt spid="50"/>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2000"/>
                                        <p:tgtEl>
                                          <p:spTgt spid="51"/>
                                        </p:tgtEl>
                                      </p:cBhvr>
                                    </p:animEffect>
                                  </p:childTnLst>
                                  <p:subTnLst>
                                    <p:set>
                                      <p:cBhvr override="childStyle">
                                        <p:cTn dur="1" fill="hold" display="0" masterRel="nextClick" afterEffect="1"/>
                                        <p:tgtEl>
                                          <p:spTgt spid="51"/>
                                        </p:tgtEl>
                                        <p:attrNameLst>
                                          <p:attrName>style.visibility</p:attrName>
                                        </p:attrNameLst>
                                      </p:cBhvr>
                                      <p:to>
                                        <p:strVal val="hidden"/>
                                      </p:to>
                                    </p:set>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2000"/>
                                        <p:tgtEl>
                                          <p:spTgt spid="52"/>
                                        </p:tgtEl>
                                      </p:cBhvr>
                                    </p:animEffec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2000"/>
                                        <p:tgtEl>
                                          <p:spTgt spid="53"/>
                                        </p:tgtEl>
                                      </p:cBhvr>
                                    </p:animEffect>
                                  </p:childTnLst>
                                  <p:subTnLst>
                                    <p:set>
                                      <p:cBhvr override="childStyle">
                                        <p:cTn dur="1" fill="hold" display="0" masterRel="nextClick" afterEffect="1"/>
                                        <p:tgtEl>
                                          <p:spTgt spid="53"/>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20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2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fade">
                                      <p:cBhvr>
                                        <p:cTn id="80" dur="2000"/>
                                        <p:tgtEl>
                                          <p:spTgt spid="56"/>
                                        </p:tgtEl>
                                      </p:cBhvr>
                                    </p:animEffect>
                                  </p:childTnLst>
                                  <p:subTnLst>
                                    <p:set>
                                      <p:cBhvr override="childStyle">
                                        <p:cTn dur="1" fill="hold" display="0" masterRel="nextClick" afterEffect="1"/>
                                        <p:tgtEl>
                                          <p:spTgt spid="56"/>
                                        </p:tgtEl>
                                        <p:attrNameLst>
                                          <p:attrName>style.visibility</p:attrName>
                                        </p:attrNameLst>
                                      </p:cBhvr>
                                      <p:to>
                                        <p:strVal val="hidden"/>
                                      </p:to>
                                    </p:set>
                                  </p:sub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2000"/>
                                        <p:tgtEl>
                                          <p:spTgt spid="57"/>
                                        </p:tgtEl>
                                      </p:cBhvr>
                                    </p:animEffect>
                                  </p:childTnLst>
                                  <p:subTnLst>
                                    <p:set>
                                      <p:cBhvr override="childStyle">
                                        <p:cTn dur="1" fill="hold" display="0" masterRel="nextClick" afterEffect="1"/>
                                        <p:tgtEl>
                                          <p:spTgt spid="57"/>
                                        </p:tgtEl>
                                        <p:attrNameLst>
                                          <p:attrName>style.visibility</p:attrName>
                                        </p:attrNameLst>
                                      </p:cBhvr>
                                      <p:to>
                                        <p:strVal val="hidden"/>
                                      </p:to>
                                    </p:set>
                                  </p:sub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fade">
                                      <p:cBhvr>
                                        <p:cTn id="90" dur="2000"/>
                                        <p:tgtEl>
                                          <p:spTgt spid="58"/>
                                        </p:tgtEl>
                                      </p:cBhvr>
                                    </p:animEffect>
                                  </p:childTnLst>
                                  <p:subTnLst>
                                    <p:set>
                                      <p:cBhvr override="childStyle">
                                        <p:cTn dur="1" fill="hold" display="0" masterRel="nextClick" afterEffect="1"/>
                                        <p:tgtEl>
                                          <p:spTgt spid="58"/>
                                        </p:tgtEl>
                                        <p:attrNameLst>
                                          <p:attrName>style.visibility</p:attrName>
                                        </p:attrNameLst>
                                      </p:cBhvr>
                                      <p:to>
                                        <p:strVal val="hidden"/>
                                      </p:to>
                                    </p:set>
                                  </p:sub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fade">
                                      <p:cBhvr>
                                        <p:cTn id="95" dur="2000"/>
                                        <p:tgtEl>
                                          <p:spTgt spid="59"/>
                                        </p:tgtEl>
                                      </p:cBhvr>
                                    </p:animEffect>
                                  </p:childTnLst>
                                  <p:subTnLst>
                                    <p:set>
                                      <p:cBhvr override="childStyle">
                                        <p:cTn dur="1" fill="hold" display="0" masterRel="nextClick" afterEffect="1"/>
                                        <p:tgtEl>
                                          <p:spTgt spid="59"/>
                                        </p:tgtEl>
                                        <p:attrNameLst>
                                          <p:attrName>style.visibility</p:attrName>
                                        </p:attrNameLst>
                                      </p:cBhvr>
                                      <p:to>
                                        <p:strVal val="hidden"/>
                                      </p:to>
                                    </p:set>
                                  </p:sub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60"/>
                                        </p:tgtEl>
                                        <p:attrNameLst>
                                          <p:attrName>style.visibility</p:attrName>
                                        </p:attrNameLst>
                                      </p:cBhvr>
                                      <p:to>
                                        <p:strVal val="visible"/>
                                      </p:to>
                                    </p:set>
                                    <p:animEffect transition="in" filter="fade">
                                      <p:cBhvr>
                                        <p:cTn id="100" dur="2000"/>
                                        <p:tgtEl>
                                          <p:spTgt spid="60"/>
                                        </p:tgtEl>
                                      </p:cBhvr>
                                    </p:animEffect>
                                  </p:childTnLst>
                                  <p:subTnLst>
                                    <p:set>
                                      <p:cBhvr override="childStyle">
                                        <p:cTn dur="1" fill="hold" display="0" masterRel="nextClick" afterEffect="1"/>
                                        <p:tgtEl>
                                          <p:spTgt spid="60"/>
                                        </p:tgtEl>
                                        <p:attrNameLst>
                                          <p:attrName>style.visibility</p:attrName>
                                        </p:attrNameLst>
                                      </p:cBhvr>
                                      <p:to>
                                        <p:strVal val="hidden"/>
                                      </p:to>
                                    </p:set>
                                  </p:sub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61"/>
                                        </p:tgtEl>
                                        <p:attrNameLst>
                                          <p:attrName>style.visibility</p:attrName>
                                        </p:attrNameLst>
                                      </p:cBhvr>
                                      <p:to>
                                        <p:strVal val="visible"/>
                                      </p:to>
                                    </p:set>
                                    <p:animEffect transition="in" filter="fade">
                                      <p:cBhvr>
                                        <p:cTn id="105" dur="2000"/>
                                        <p:tgtEl>
                                          <p:spTgt spid="61"/>
                                        </p:tgtEl>
                                      </p:cBhvr>
                                    </p:animEffect>
                                  </p:childTnLst>
                                  <p:subTnLst>
                                    <p:set>
                                      <p:cBhvr override="childStyle">
                                        <p:cTn dur="1" fill="hold" display="0" masterRel="nextClick" afterEffect="1"/>
                                        <p:tgtEl>
                                          <p:spTgt spid="61"/>
                                        </p:tgtEl>
                                        <p:attrNameLst>
                                          <p:attrName>style.visibility</p:attrName>
                                        </p:attrNameLst>
                                      </p:cBhvr>
                                      <p:to>
                                        <p:strVal val="hidden"/>
                                      </p:to>
                                    </p:set>
                                  </p:sub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62"/>
                                        </p:tgtEl>
                                        <p:attrNameLst>
                                          <p:attrName>style.visibility</p:attrName>
                                        </p:attrNameLst>
                                      </p:cBhvr>
                                      <p:to>
                                        <p:strVal val="visible"/>
                                      </p:to>
                                    </p:set>
                                    <p:animEffect transition="in" filter="fade">
                                      <p:cBhvr>
                                        <p:cTn id="110" dur="2000"/>
                                        <p:tgtEl>
                                          <p:spTgt spid="62"/>
                                        </p:tgtEl>
                                      </p:cBhvr>
                                    </p:animEffect>
                                  </p:childTnLst>
                                  <p:subTnLst>
                                    <p:set>
                                      <p:cBhvr override="childStyle">
                                        <p:cTn dur="1" fill="hold" display="0" masterRel="nextClick" afterEffect="1"/>
                                        <p:tgtEl>
                                          <p:spTgt spid="62"/>
                                        </p:tgtEl>
                                        <p:attrNameLst>
                                          <p:attrName>style.visibility</p:attrName>
                                        </p:attrNameLst>
                                      </p:cBhvr>
                                      <p:to>
                                        <p:strVal val="hidden"/>
                                      </p:to>
                                    </p:set>
                                  </p:sub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63"/>
                                        </p:tgtEl>
                                        <p:attrNameLst>
                                          <p:attrName>style.visibility</p:attrName>
                                        </p:attrNameLst>
                                      </p:cBhvr>
                                      <p:to>
                                        <p:strVal val="visible"/>
                                      </p:to>
                                    </p:set>
                                    <p:animEffect transition="in" filter="fade">
                                      <p:cBhvr>
                                        <p:cTn id="115" dur="2000"/>
                                        <p:tgtEl>
                                          <p:spTgt spid="63"/>
                                        </p:tgtEl>
                                      </p:cBhvr>
                                    </p:animEffect>
                                  </p:childTnLst>
                                  <p:subTnLst>
                                    <p:set>
                                      <p:cBhvr override="childStyle">
                                        <p:cTn dur="1" fill="hold" display="0" masterRel="nextClick" afterEffect="1"/>
                                        <p:tgtEl>
                                          <p:spTgt spid="63"/>
                                        </p:tgtEl>
                                        <p:attrNameLst>
                                          <p:attrName>style.visibility</p:attrName>
                                        </p:attrNameLst>
                                      </p:cBhvr>
                                      <p:to>
                                        <p:strVal val="hidden"/>
                                      </p:to>
                                    </p:set>
                                  </p:sub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left)">
                                      <p:cBhvr>
                                        <p:cTn id="120"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880111" y="533400"/>
            <a:ext cx="3605463" cy="533400"/>
          </a:xfrm>
          <a:prstGeom prst="rect">
            <a:avLst/>
          </a:prstGeom>
          <a:solidFill>
            <a:schemeClr val="accent2">
              <a:lumMod val="75000"/>
            </a:schemeClr>
          </a:solidFill>
        </p:spPr>
        <p:txBody>
          <a:bodyPr wrap="square" rtlCol="0">
            <a:spAutoFit/>
          </a:bodyPr>
          <a:lstStyle/>
          <a:p>
            <a:r>
              <a:rPr lang="bn-BD" sz="2800" dirty="0">
                <a:solidFill>
                  <a:prstClr val="white"/>
                </a:solidFill>
                <a:latin typeface="NikoshBAN" pitchFamily="2" charset="0"/>
                <a:cs typeface="NikoshBAN" pitchFamily="2" charset="0"/>
              </a:rPr>
              <a:t>প্রধান স্কেলের ক্ষুদ্রতম </a:t>
            </a:r>
            <a:r>
              <a:rPr lang="en-US" sz="2800" dirty="0">
                <a:solidFill>
                  <a:prstClr val="white"/>
                </a:solidFill>
                <a:latin typeface="Arial" pitchFamily="34" charset="0"/>
                <a:cs typeface="Arial" pitchFamily="34" charset="0"/>
              </a:rPr>
              <a:t>1</a:t>
            </a:r>
            <a:r>
              <a:rPr lang="bn-BD" sz="2800" dirty="0">
                <a:solidFill>
                  <a:prstClr val="white"/>
                </a:solidFill>
                <a:latin typeface="NikoshBAN" pitchFamily="2" charset="0"/>
                <a:cs typeface="NikoshBAN" pitchFamily="2" charset="0"/>
              </a:rPr>
              <a:t> ভাগ = </a:t>
            </a:r>
            <a:endParaRPr lang="en-US" sz="2800" dirty="0">
              <a:solidFill>
                <a:prstClr val="white"/>
              </a:solidFill>
              <a:latin typeface="NikoshBAN" pitchFamily="2" charset="0"/>
              <a:cs typeface="NikoshBAN" pitchFamily="2" charset="0"/>
            </a:endParaRPr>
          </a:p>
        </p:txBody>
      </p:sp>
      <p:sp>
        <p:nvSpPr>
          <p:cNvPr id="9" name="Rectangle 8"/>
          <p:cNvSpPr/>
          <p:nvPr/>
        </p:nvSpPr>
        <p:spPr>
          <a:xfrm>
            <a:off x="4465522" y="533400"/>
            <a:ext cx="1758815" cy="523220"/>
          </a:xfrm>
          <a:prstGeom prst="rect">
            <a:avLst/>
          </a:prstGeom>
          <a:solidFill>
            <a:schemeClr val="accent2">
              <a:lumMod val="75000"/>
            </a:schemeClr>
          </a:solidFill>
        </p:spPr>
        <p:txBody>
          <a:bodyPr wrap="none">
            <a:spAutoFit/>
          </a:bodyPr>
          <a:lstStyle/>
          <a:p>
            <a:r>
              <a:rPr lang="en-US" sz="2800" dirty="0">
                <a:solidFill>
                  <a:prstClr val="white"/>
                </a:solidFill>
                <a:latin typeface="Arial" pitchFamily="34" charset="0"/>
                <a:cs typeface="Arial" pitchFamily="34" charset="0"/>
              </a:rPr>
              <a:t>1</a:t>
            </a:r>
            <a:r>
              <a:rPr lang="bn-BD" sz="2800" dirty="0">
                <a:solidFill>
                  <a:prstClr val="white"/>
                </a:solidFill>
                <a:latin typeface="NikoshBAN" pitchFamily="2" charset="0"/>
                <a:cs typeface="NikoshBAN" pitchFamily="2" charset="0"/>
              </a:rPr>
              <a:t> মিলিমিটার</a:t>
            </a:r>
            <a:r>
              <a:rPr lang="en-US" sz="2800" dirty="0">
                <a:solidFill>
                  <a:prstClr val="white"/>
                </a:solidFill>
                <a:latin typeface="NikoshBAN" pitchFamily="2" charset="0"/>
                <a:cs typeface="NikoshBAN" pitchFamily="2" charset="0"/>
              </a:rPr>
              <a:t> </a:t>
            </a:r>
            <a:endParaRPr lang="bn-BD" sz="2800" dirty="0">
              <a:solidFill>
                <a:prstClr val="white"/>
              </a:solidFill>
              <a:latin typeface="NikoshBAN" pitchFamily="2" charset="0"/>
              <a:cs typeface="NikoshBAN" pitchFamily="2" charset="0"/>
            </a:endParaRPr>
          </a:p>
        </p:txBody>
      </p:sp>
      <p:sp>
        <p:nvSpPr>
          <p:cNvPr id="13" name="TextBox 12"/>
          <p:cNvSpPr txBox="1"/>
          <p:nvPr/>
        </p:nvSpPr>
        <p:spPr>
          <a:xfrm>
            <a:off x="896152" y="1143000"/>
            <a:ext cx="4150896" cy="523220"/>
          </a:xfrm>
          <a:prstGeom prst="rect">
            <a:avLst/>
          </a:prstGeom>
          <a:solidFill>
            <a:schemeClr val="tx2">
              <a:lumMod val="75000"/>
            </a:schemeClr>
          </a:solidFill>
        </p:spPr>
        <p:txBody>
          <a:bodyPr wrap="square" rtlCol="0">
            <a:spAutoFit/>
          </a:bodyPr>
          <a:lstStyle/>
          <a:p>
            <a:r>
              <a:rPr lang="bn-BD" sz="2800" dirty="0">
                <a:solidFill>
                  <a:prstClr val="white"/>
                </a:solidFill>
                <a:latin typeface="NikoshBAN" pitchFamily="2" charset="0"/>
                <a:cs typeface="NikoshBAN" pitchFamily="2" charset="0"/>
              </a:rPr>
              <a:t>ভার্নিয়ার স্কেলের ক্ষুদ্রতম </a:t>
            </a:r>
            <a:r>
              <a:rPr lang="en-US" sz="2800" dirty="0">
                <a:solidFill>
                  <a:prstClr val="white"/>
                </a:solidFill>
                <a:latin typeface="Arial" pitchFamily="34" charset="0"/>
                <a:cs typeface="Arial" pitchFamily="34" charset="0"/>
              </a:rPr>
              <a:t>10</a:t>
            </a:r>
            <a:r>
              <a:rPr lang="bn-BD" sz="2800" dirty="0">
                <a:solidFill>
                  <a:prstClr val="white"/>
                </a:solidFill>
                <a:latin typeface="NikoshBAN" pitchFamily="2" charset="0"/>
                <a:cs typeface="NikoshBAN" pitchFamily="2" charset="0"/>
              </a:rPr>
              <a:t> ভাগ = </a:t>
            </a:r>
            <a:endParaRPr lang="en-US" sz="2800" dirty="0">
              <a:solidFill>
                <a:prstClr val="white"/>
              </a:solidFill>
              <a:latin typeface="NikoshBAN" pitchFamily="2" charset="0"/>
              <a:cs typeface="NikoshBAN" pitchFamily="2" charset="0"/>
            </a:endParaRPr>
          </a:p>
        </p:txBody>
      </p:sp>
      <p:sp>
        <p:nvSpPr>
          <p:cNvPr id="15" name="Rectangle 14"/>
          <p:cNvSpPr/>
          <p:nvPr/>
        </p:nvSpPr>
        <p:spPr>
          <a:xfrm>
            <a:off x="5047048" y="1143000"/>
            <a:ext cx="1758815" cy="523220"/>
          </a:xfrm>
          <a:prstGeom prst="rect">
            <a:avLst/>
          </a:prstGeom>
          <a:solidFill>
            <a:schemeClr val="tx2">
              <a:lumMod val="75000"/>
            </a:schemeClr>
          </a:solidFill>
        </p:spPr>
        <p:txBody>
          <a:bodyPr wrap="none">
            <a:spAutoFit/>
          </a:bodyPr>
          <a:lstStyle/>
          <a:p>
            <a:r>
              <a:rPr lang="en-US" sz="2800" dirty="0">
                <a:solidFill>
                  <a:prstClr val="white"/>
                </a:solidFill>
                <a:latin typeface="Arial" pitchFamily="34" charset="0"/>
                <a:cs typeface="Arial" pitchFamily="34" charset="0"/>
              </a:rPr>
              <a:t>9</a:t>
            </a:r>
            <a:r>
              <a:rPr lang="bn-BD" sz="2800" dirty="0">
                <a:solidFill>
                  <a:prstClr val="white"/>
                </a:solidFill>
                <a:latin typeface="NikoshBAN" pitchFamily="2" charset="0"/>
                <a:cs typeface="NikoshBAN" pitchFamily="2" charset="0"/>
              </a:rPr>
              <a:t> মিলিমিটার</a:t>
            </a:r>
            <a:r>
              <a:rPr lang="en-US" sz="2800" dirty="0">
                <a:solidFill>
                  <a:prstClr val="white"/>
                </a:solidFill>
                <a:latin typeface="NikoshBAN" pitchFamily="2" charset="0"/>
                <a:cs typeface="NikoshBAN" pitchFamily="2" charset="0"/>
              </a:rPr>
              <a:t> </a:t>
            </a:r>
            <a:endParaRPr lang="bn-BD" sz="2800" dirty="0">
              <a:solidFill>
                <a:prstClr val="white"/>
              </a:solidFill>
              <a:latin typeface="NikoshBAN" pitchFamily="2" charset="0"/>
              <a:cs typeface="NikoshBAN" pitchFamily="2" charset="0"/>
            </a:endParaRPr>
          </a:p>
        </p:txBody>
      </p:sp>
      <p:sp>
        <p:nvSpPr>
          <p:cNvPr id="34" name="TextBox 33"/>
          <p:cNvSpPr txBox="1"/>
          <p:nvPr/>
        </p:nvSpPr>
        <p:spPr>
          <a:xfrm>
            <a:off x="889159" y="1762779"/>
            <a:ext cx="3986464" cy="523220"/>
          </a:xfrm>
          <a:prstGeom prst="rect">
            <a:avLst/>
          </a:prstGeom>
          <a:solidFill>
            <a:schemeClr val="tx1">
              <a:lumMod val="95000"/>
              <a:lumOff val="5000"/>
            </a:schemeClr>
          </a:solidFill>
        </p:spPr>
        <p:txBody>
          <a:bodyPr wrap="square" rtlCol="0">
            <a:spAutoFit/>
          </a:bodyPr>
          <a:lstStyle/>
          <a:p>
            <a:r>
              <a:rPr lang="bn-BD" sz="2800" dirty="0">
                <a:solidFill>
                  <a:prstClr val="white"/>
                </a:solidFill>
                <a:latin typeface="NikoshBAN" pitchFamily="2" charset="0"/>
                <a:cs typeface="NikoshBAN" pitchFamily="2" charset="0"/>
              </a:rPr>
              <a:t>ভার্নিয়ার স্কেলের ক্ষুদ্রতম </a:t>
            </a:r>
            <a:r>
              <a:rPr lang="en-US" sz="2800" dirty="0">
                <a:solidFill>
                  <a:prstClr val="white"/>
                </a:solidFill>
                <a:latin typeface="Arial" pitchFamily="34" charset="0"/>
                <a:cs typeface="Arial" pitchFamily="34" charset="0"/>
              </a:rPr>
              <a:t>1</a:t>
            </a:r>
            <a:r>
              <a:rPr lang="bn-BD" sz="2800" dirty="0">
                <a:solidFill>
                  <a:prstClr val="white"/>
                </a:solidFill>
                <a:latin typeface="NikoshBAN" pitchFamily="2" charset="0"/>
                <a:cs typeface="NikoshBAN" pitchFamily="2" charset="0"/>
              </a:rPr>
              <a:t> ভাগ = </a:t>
            </a:r>
            <a:endParaRPr lang="en-US" sz="2800" dirty="0">
              <a:solidFill>
                <a:prstClr val="white"/>
              </a:solidFill>
              <a:latin typeface="NikoshBAN" pitchFamily="2" charset="0"/>
              <a:cs typeface="NikoshBAN" pitchFamily="2" charset="0"/>
            </a:endParaRPr>
          </a:p>
        </p:txBody>
      </p:sp>
      <p:sp>
        <p:nvSpPr>
          <p:cNvPr id="35" name="Rectangle 34"/>
          <p:cNvSpPr/>
          <p:nvPr/>
        </p:nvSpPr>
        <p:spPr>
          <a:xfrm>
            <a:off x="4851560" y="1762780"/>
            <a:ext cx="2058577" cy="523220"/>
          </a:xfrm>
          <a:prstGeom prst="rect">
            <a:avLst/>
          </a:prstGeom>
          <a:solidFill>
            <a:schemeClr val="bg2">
              <a:lumMod val="10000"/>
            </a:schemeClr>
          </a:solidFill>
        </p:spPr>
        <p:txBody>
          <a:bodyPr wrap="none">
            <a:spAutoFit/>
          </a:bodyPr>
          <a:lstStyle/>
          <a:p>
            <a:r>
              <a:rPr lang="en-US" sz="2800" dirty="0">
                <a:solidFill>
                  <a:prstClr val="white"/>
                </a:solidFill>
                <a:latin typeface="Arial" pitchFamily="34" charset="0"/>
                <a:cs typeface="Arial" pitchFamily="34" charset="0"/>
              </a:rPr>
              <a:t>0.9</a:t>
            </a:r>
            <a:r>
              <a:rPr lang="bn-BD" sz="2800" dirty="0">
                <a:solidFill>
                  <a:prstClr val="white"/>
                </a:solidFill>
                <a:latin typeface="NikoshBAN" pitchFamily="2" charset="0"/>
                <a:cs typeface="NikoshBAN" pitchFamily="2" charset="0"/>
              </a:rPr>
              <a:t> মিলিমিটার</a:t>
            </a:r>
            <a:r>
              <a:rPr lang="en-US" sz="2800" dirty="0">
                <a:solidFill>
                  <a:prstClr val="white"/>
                </a:solidFill>
                <a:latin typeface="NikoshBAN" pitchFamily="2" charset="0"/>
                <a:cs typeface="NikoshBAN" pitchFamily="2" charset="0"/>
              </a:rPr>
              <a:t> </a:t>
            </a:r>
            <a:endParaRPr lang="bn-BD" sz="2800" dirty="0">
              <a:solidFill>
                <a:prstClr val="white"/>
              </a:solidFill>
              <a:latin typeface="NikoshBAN" pitchFamily="2" charset="0"/>
              <a:cs typeface="NikoshBAN" pitchFamily="2" charset="0"/>
            </a:endParaRPr>
          </a:p>
        </p:txBody>
      </p:sp>
      <p:sp>
        <p:nvSpPr>
          <p:cNvPr id="36" name="TextBox 35"/>
          <p:cNvSpPr txBox="1"/>
          <p:nvPr/>
        </p:nvSpPr>
        <p:spPr>
          <a:xfrm>
            <a:off x="890338" y="2362200"/>
            <a:ext cx="2209799" cy="523220"/>
          </a:xfrm>
          <a:prstGeom prst="rect">
            <a:avLst/>
          </a:prstGeom>
          <a:solidFill>
            <a:schemeClr val="accent3">
              <a:lumMod val="20000"/>
              <a:lumOff val="80000"/>
            </a:schemeClr>
          </a:solidFill>
        </p:spPr>
        <p:txBody>
          <a:bodyPr wrap="square" rtlCol="0">
            <a:spAutoFit/>
          </a:bodyPr>
          <a:lstStyle/>
          <a:p>
            <a:r>
              <a:rPr lang="en-US" sz="2800" dirty="0">
                <a:solidFill>
                  <a:prstClr val="black"/>
                </a:solidFill>
                <a:latin typeface="NikoshBAN" pitchFamily="2" charset="0"/>
                <a:cs typeface="NikoshBAN" pitchFamily="2" charset="0"/>
              </a:rPr>
              <a:t> ভার্নিয়ার ধ্রুবক</a:t>
            </a:r>
            <a:r>
              <a:rPr lang="bn-BD" sz="2800" dirty="0">
                <a:solidFill>
                  <a:prstClr val="white"/>
                </a:solidFill>
                <a:latin typeface="NikoshBAN" pitchFamily="2" charset="0"/>
                <a:cs typeface="NikoshBAN" pitchFamily="2" charset="0"/>
              </a:rPr>
              <a:t> </a:t>
            </a:r>
            <a:r>
              <a:rPr lang="bn-BD" sz="2800" dirty="0">
                <a:solidFill>
                  <a:prstClr val="black"/>
                </a:solidFill>
                <a:latin typeface="NikoshBAN" pitchFamily="2" charset="0"/>
                <a:cs typeface="NikoshBAN" pitchFamily="2" charset="0"/>
              </a:rPr>
              <a:t>=</a:t>
            </a:r>
            <a:r>
              <a:rPr lang="en-US" sz="2800" dirty="0">
                <a:solidFill>
                  <a:prstClr val="black"/>
                </a:solidFill>
                <a:latin typeface="NikoshBAN" pitchFamily="2" charset="0"/>
                <a:cs typeface="NikoshBAN" pitchFamily="2" charset="0"/>
              </a:rPr>
              <a:t> </a:t>
            </a:r>
            <a:endParaRPr lang="en-US" sz="4000" dirty="0">
              <a:solidFill>
                <a:prstClr val="black"/>
              </a:solidFill>
              <a:latin typeface="NikoshBAN" pitchFamily="2" charset="0"/>
              <a:cs typeface="NikoshBAN" pitchFamily="2" charset="0"/>
            </a:endParaRPr>
          </a:p>
        </p:txBody>
      </p:sp>
      <p:grpSp>
        <p:nvGrpSpPr>
          <p:cNvPr id="2" name="Group 54"/>
          <p:cNvGrpSpPr/>
          <p:nvPr/>
        </p:nvGrpSpPr>
        <p:grpSpPr>
          <a:xfrm>
            <a:off x="1143001" y="2951748"/>
            <a:ext cx="7672136" cy="537103"/>
            <a:chOff x="1143001" y="3743980"/>
            <a:chExt cx="7672136" cy="537103"/>
          </a:xfrm>
        </p:grpSpPr>
        <p:sp>
          <p:nvSpPr>
            <p:cNvPr id="37" name="TextBox 36"/>
            <p:cNvSpPr txBox="1"/>
            <p:nvPr/>
          </p:nvSpPr>
          <p:spPr>
            <a:xfrm>
              <a:off x="1143001" y="3757863"/>
              <a:ext cx="3809999" cy="523220"/>
            </a:xfrm>
            <a:prstGeom prst="rect">
              <a:avLst/>
            </a:prstGeom>
            <a:solidFill>
              <a:schemeClr val="accent3">
                <a:lumMod val="20000"/>
                <a:lumOff val="80000"/>
              </a:schemeClr>
            </a:solidFill>
          </p:spPr>
          <p:txBody>
            <a:bodyPr wrap="square" rtlCol="0">
              <a:spAutoFit/>
            </a:bodyPr>
            <a:lstStyle/>
            <a:p>
              <a:r>
                <a:rPr lang="bn-BD" sz="2800" spc="-300" dirty="0">
                  <a:solidFill>
                    <a:prstClr val="black"/>
                  </a:solidFill>
                  <a:latin typeface="NikoshBAN" pitchFamily="2" charset="0"/>
                  <a:cs typeface="NikoshBAN" pitchFamily="2" charset="0"/>
                </a:rPr>
                <a:t>প্রধান স্কেলের </a:t>
              </a:r>
              <a:r>
                <a:rPr lang="en-US" sz="2800" spc="-300" dirty="0">
                  <a:solidFill>
                    <a:prstClr val="black"/>
                  </a:solidFill>
                  <a:latin typeface="NikoshBAN" pitchFamily="2" charset="0"/>
                  <a:cs typeface="NikoshBAN" pitchFamily="2" charset="0"/>
                </a:rPr>
                <a:t> </a:t>
              </a:r>
              <a:r>
                <a:rPr lang="bn-BD" sz="2800" spc="-300" dirty="0">
                  <a:solidFill>
                    <a:prstClr val="black"/>
                  </a:solidFill>
                  <a:latin typeface="NikoshBAN" pitchFamily="2" charset="0"/>
                  <a:cs typeface="NikoshBAN" pitchFamily="2" charset="0"/>
                </a:rPr>
                <a:t>ক্ষুদ্রতম </a:t>
              </a:r>
              <a:r>
                <a:rPr lang="en-US" sz="2800" spc="-300" dirty="0">
                  <a:solidFill>
                    <a:prstClr val="black"/>
                  </a:solidFill>
                  <a:latin typeface="Arial" pitchFamily="34" charset="0"/>
                  <a:cs typeface="Arial" pitchFamily="34" charset="0"/>
                </a:rPr>
                <a:t>1</a:t>
              </a:r>
              <a:r>
                <a:rPr lang="bn-BD" sz="2800" spc="-300" dirty="0">
                  <a:solidFill>
                    <a:prstClr val="black"/>
                  </a:solidFill>
                  <a:latin typeface="NikoshBAN" pitchFamily="2" charset="0"/>
                  <a:cs typeface="NikoshBAN" pitchFamily="2" charset="0"/>
                </a:rPr>
                <a:t> ভা</a:t>
              </a:r>
              <a:r>
                <a:rPr lang="en-US" sz="2800" spc="-300" dirty="0">
                  <a:solidFill>
                    <a:prstClr val="black"/>
                  </a:solidFill>
                  <a:latin typeface="NikoshBAN" pitchFamily="2" charset="0"/>
                  <a:cs typeface="NikoshBAN" pitchFamily="2" charset="0"/>
                </a:rPr>
                <a:t>গের  দৈর্ঘ্য</a:t>
              </a:r>
              <a:r>
                <a:rPr lang="bn-BD" sz="2800" spc="-300" dirty="0">
                  <a:solidFill>
                    <a:prstClr val="black"/>
                  </a:solidFill>
                  <a:latin typeface="NikoshBAN" pitchFamily="2" charset="0"/>
                  <a:cs typeface="NikoshBAN" pitchFamily="2" charset="0"/>
                </a:rPr>
                <a:t> </a:t>
              </a:r>
              <a:endParaRPr lang="en-US" sz="2800" spc="-300" dirty="0">
                <a:solidFill>
                  <a:prstClr val="black"/>
                </a:solidFill>
                <a:latin typeface="NikoshBAN" pitchFamily="2" charset="0"/>
                <a:cs typeface="NikoshBAN" pitchFamily="2" charset="0"/>
              </a:endParaRPr>
            </a:p>
          </p:txBody>
        </p:sp>
        <p:sp>
          <p:nvSpPr>
            <p:cNvPr id="38" name="TextBox 37"/>
            <p:cNvSpPr txBox="1"/>
            <p:nvPr/>
          </p:nvSpPr>
          <p:spPr>
            <a:xfrm>
              <a:off x="4945434" y="3743980"/>
              <a:ext cx="3869703" cy="523220"/>
            </a:xfrm>
            <a:prstGeom prst="rect">
              <a:avLst/>
            </a:prstGeom>
            <a:solidFill>
              <a:schemeClr val="accent3">
                <a:lumMod val="20000"/>
                <a:lumOff val="80000"/>
              </a:schemeClr>
            </a:solidFill>
          </p:spPr>
          <p:txBody>
            <a:bodyPr wrap="square" rtlCol="0">
              <a:spAutoFit/>
            </a:bodyPr>
            <a:lstStyle/>
            <a:p>
              <a:r>
                <a:rPr lang="bn-BD" sz="2800" spc="-300" dirty="0">
                  <a:solidFill>
                    <a:prstClr val="black"/>
                  </a:solidFill>
                  <a:latin typeface="NikoshBAN" pitchFamily="2" charset="0"/>
                  <a:cs typeface="NikoshBAN" pitchFamily="2" charset="0"/>
                </a:rPr>
                <a:t>ভার্নিয়ার স্কেলের </a:t>
              </a:r>
              <a:r>
                <a:rPr lang="en-US" sz="2800" spc="-300" dirty="0">
                  <a:solidFill>
                    <a:prstClr val="black"/>
                  </a:solidFill>
                  <a:latin typeface="NikoshBAN" pitchFamily="2" charset="0"/>
                  <a:cs typeface="NikoshBAN" pitchFamily="2" charset="0"/>
                </a:rPr>
                <a:t> </a:t>
              </a:r>
              <a:r>
                <a:rPr lang="bn-BD" sz="2800" spc="-300" dirty="0">
                  <a:solidFill>
                    <a:prstClr val="black"/>
                  </a:solidFill>
                  <a:latin typeface="NikoshBAN" pitchFamily="2" charset="0"/>
                  <a:cs typeface="NikoshBAN" pitchFamily="2" charset="0"/>
                </a:rPr>
                <a:t>ক্ষুদ্রতম </a:t>
              </a:r>
              <a:r>
                <a:rPr lang="en-US" sz="2800" spc="-300" dirty="0">
                  <a:solidFill>
                    <a:prstClr val="black"/>
                  </a:solidFill>
                  <a:latin typeface="Arial" pitchFamily="34" charset="0"/>
                  <a:cs typeface="Arial" pitchFamily="34" charset="0"/>
                </a:rPr>
                <a:t>1</a:t>
              </a:r>
              <a:r>
                <a:rPr lang="bn-BD" sz="2800" spc="-300" dirty="0">
                  <a:solidFill>
                    <a:prstClr val="black"/>
                  </a:solidFill>
                  <a:latin typeface="NikoshBAN" pitchFamily="2" charset="0"/>
                  <a:cs typeface="NikoshBAN" pitchFamily="2" charset="0"/>
                </a:rPr>
                <a:t> ভা</a:t>
              </a:r>
              <a:r>
                <a:rPr lang="en-US" sz="2800" spc="-300" dirty="0">
                  <a:solidFill>
                    <a:prstClr val="black"/>
                  </a:solidFill>
                  <a:latin typeface="NikoshBAN" pitchFamily="2" charset="0"/>
                  <a:cs typeface="NikoshBAN" pitchFamily="2" charset="0"/>
                </a:rPr>
                <a:t>গের  দৈর্ঘ্য</a:t>
              </a:r>
              <a:r>
                <a:rPr lang="bn-BD" sz="2800" spc="-300" dirty="0">
                  <a:solidFill>
                    <a:prstClr val="black"/>
                  </a:solidFill>
                  <a:latin typeface="NikoshBAN" pitchFamily="2" charset="0"/>
                  <a:cs typeface="NikoshBAN" pitchFamily="2" charset="0"/>
                </a:rPr>
                <a:t> </a:t>
              </a:r>
              <a:endParaRPr lang="en-US" sz="2800" spc="-300" dirty="0">
                <a:solidFill>
                  <a:prstClr val="black"/>
                </a:solidFill>
                <a:latin typeface="NikoshBAN" pitchFamily="2" charset="0"/>
                <a:cs typeface="NikoshBAN" pitchFamily="2" charset="0"/>
              </a:endParaRPr>
            </a:p>
          </p:txBody>
        </p:sp>
        <p:sp>
          <p:nvSpPr>
            <p:cNvPr id="39" name="Minus 38"/>
            <p:cNvSpPr/>
            <p:nvPr/>
          </p:nvSpPr>
          <p:spPr>
            <a:xfrm>
              <a:off x="4581427" y="3962400"/>
              <a:ext cx="447773" cy="76200"/>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grpSp>
      <p:sp>
        <p:nvSpPr>
          <p:cNvPr id="54" name="TextBox 53"/>
          <p:cNvSpPr txBox="1"/>
          <p:nvPr/>
        </p:nvSpPr>
        <p:spPr>
          <a:xfrm>
            <a:off x="1167063" y="3581400"/>
            <a:ext cx="6477000" cy="523220"/>
          </a:xfrm>
          <a:prstGeom prst="rect">
            <a:avLst/>
          </a:prstGeom>
          <a:solidFill>
            <a:schemeClr val="accent3">
              <a:lumMod val="20000"/>
              <a:lumOff val="80000"/>
            </a:schemeClr>
          </a:solidFill>
        </p:spPr>
        <p:txBody>
          <a:bodyPr wrap="square" rtlCol="0">
            <a:spAutoFit/>
          </a:bodyPr>
          <a:lstStyle/>
          <a:p>
            <a:r>
              <a:rPr lang="en-US" sz="2800" dirty="0">
                <a:solidFill>
                  <a:prstClr val="black"/>
                </a:solidFill>
                <a:latin typeface="Arial" pitchFamily="34" charset="0"/>
                <a:cs typeface="Arial" pitchFamily="34" charset="0"/>
              </a:rPr>
              <a:t>= (1 – 0.9)</a:t>
            </a:r>
            <a:r>
              <a:rPr lang="en-US" sz="2800" dirty="0" err="1">
                <a:solidFill>
                  <a:prstClr val="black"/>
                </a:solidFill>
                <a:latin typeface="NikoshBAN" pitchFamily="2" charset="0"/>
                <a:cs typeface="NikoshBAN" pitchFamily="2" charset="0"/>
              </a:rPr>
              <a:t>বা</a:t>
            </a:r>
            <a:r>
              <a:rPr lang="en-US" sz="2800" dirty="0">
                <a:solidFill>
                  <a:prstClr val="black"/>
                </a:solidFill>
                <a:latin typeface="Arial" pitchFamily="34" charset="0"/>
                <a:cs typeface="Arial" pitchFamily="34" charset="0"/>
              </a:rPr>
              <a:t>  0.1 </a:t>
            </a:r>
            <a:r>
              <a:rPr lang="bn-BD" sz="2800" dirty="0">
                <a:solidFill>
                  <a:prstClr val="black"/>
                </a:solidFill>
                <a:latin typeface="NikoshBAN" pitchFamily="2" charset="0"/>
                <a:cs typeface="NikoshBAN" pitchFamily="2" charset="0"/>
              </a:rPr>
              <a:t>মিলিমিটার </a:t>
            </a:r>
            <a:r>
              <a:rPr lang="en-US" sz="2800" dirty="0">
                <a:solidFill>
                  <a:prstClr val="black"/>
                </a:solidFill>
                <a:latin typeface="Arial" pitchFamily="34" charset="0"/>
                <a:cs typeface="Arial" pitchFamily="34" charset="0"/>
              </a:rPr>
              <a:t>= 0.01</a:t>
            </a:r>
            <a:r>
              <a:rPr lang="bn-BD" sz="2800" dirty="0">
                <a:solidFill>
                  <a:prstClr val="black"/>
                </a:solidFill>
                <a:latin typeface="NikoshBAN" pitchFamily="2" charset="0"/>
                <a:cs typeface="NikoshBAN" pitchFamily="2" charset="0"/>
              </a:rPr>
              <a:t> </a:t>
            </a:r>
            <a:r>
              <a:rPr lang="en-US" sz="2800" dirty="0" err="1">
                <a:solidFill>
                  <a:prstClr val="black"/>
                </a:solidFill>
                <a:latin typeface="NikoshBAN" pitchFamily="2" charset="0"/>
                <a:cs typeface="NikoshBAN" pitchFamily="2" charset="0"/>
              </a:rPr>
              <a:t>সেন্টি</a:t>
            </a:r>
            <a:r>
              <a:rPr lang="bn-BD" sz="2800" dirty="0">
                <a:solidFill>
                  <a:prstClr val="black"/>
                </a:solidFill>
                <a:latin typeface="NikoshBAN" pitchFamily="2" charset="0"/>
                <a:cs typeface="NikoshBAN" pitchFamily="2" charset="0"/>
              </a:rPr>
              <a:t>মিটার</a:t>
            </a:r>
            <a:endParaRPr lang="en-US" sz="2800" dirty="0">
              <a:solidFill>
                <a:prstClr val="black"/>
              </a:solidFill>
              <a:latin typeface="Arial" pitchFamily="34" charset="0"/>
              <a:cs typeface="Arial" pitchFamily="34" charset="0"/>
            </a:endParaRPr>
          </a:p>
        </p:txBody>
      </p:sp>
      <p:grpSp>
        <p:nvGrpSpPr>
          <p:cNvPr id="3" name="Group 46"/>
          <p:cNvGrpSpPr/>
          <p:nvPr/>
        </p:nvGrpSpPr>
        <p:grpSpPr>
          <a:xfrm>
            <a:off x="733926" y="4191000"/>
            <a:ext cx="6746071" cy="2200617"/>
            <a:chOff x="733926" y="4191000"/>
            <a:chExt cx="6746071" cy="2200617"/>
          </a:xfrm>
        </p:grpSpPr>
        <p:sp>
          <p:nvSpPr>
            <p:cNvPr id="64" name="TextBox 63"/>
            <p:cNvSpPr txBox="1"/>
            <p:nvPr/>
          </p:nvSpPr>
          <p:spPr>
            <a:xfrm>
              <a:off x="814137" y="4855219"/>
              <a:ext cx="4648200" cy="523220"/>
            </a:xfrm>
            <a:prstGeom prst="rect">
              <a:avLst/>
            </a:prstGeom>
            <a:noFill/>
          </p:spPr>
          <p:txBody>
            <a:bodyPr wrap="square" rtlCol="0">
              <a:spAutoFit/>
            </a:bodyPr>
            <a:lstStyle/>
            <a:p>
              <a:r>
                <a:rPr lang="bn-BD" sz="2800" dirty="0">
                  <a:solidFill>
                    <a:prstClr val="black"/>
                  </a:solidFill>
                  <a:latin typeface="NikoshBAN" pitchFamily="2" charset="0"/>
                  <a:cs typeface="NikoshBAN" pitchFamily="2" charset="0"/>
                </a:rPr>
                <a:t>প্রধান স্কেলের ক্ষুদ্রতম </a:t>
              </a:r>
              <a:r>
                <a:rPr lang="en-US" sz="2800" dirty="0">
                  <a:solidFill>
                    <a:prstClr val="black"/>
                  </a:solidFill>
                  <a:latin typeface="Arial" pitchFamily="34" charset="0"/>
                  <a:cs typeface="Arial" pitchFamily="34" charset="0"/>
                </a:rPr>
                <a:t>1</a:t>
              </a:r>
              <a:r>
                <a:rPr lang="bn-BD" sz="2800" spc="-300" dirty="0">
                  <a:solidFill>
                    <a:prstClr val="black"/>
                  </a:solidFill>
                  <a:latin typeface="NikoshBAN" pitchFamily="2" charset="0"/>
                  <a:cs typeface="NikoshBAN" pitchFamily="2" charset="0"/>
                </a:rPr>
                <a:t> ভা</a:t>
              </a:r>
              <a:r>
                <a:rPr lang="en-US" sz="2800" spc="-300" dirty="0">
                  <a:solidFill>
                    <a:prstClr val="black"/>
                  </a:solidFill>
                  <a:latin typeface="NikoshBAN" pitchFamily="2" charset="0"/>
                  <a:cs typeface="NikoshBAN" pitchFamily="2" charset="0"/>
                </a:rPr>
                <a:t>গের  দৈর্ঘ্য</a:t>
              </a:r>
              <a:r>
                <a:rPr lang="bn-BD" sz="2800" spc="-300" dirty="0">
                  <a:solidFill>
                    <a:prstClr val="black"/>
                  </a:solidFill>
                  <a:latin typeface="NikoshBAN" pitchFamily="2" charset="0"/>
                  <a:cs typeface="NikoshBAN" pitchFamily="2" charset="0"/>
                </a:rPr>
                <a:t> </a:t>
              </a:r>
              <a:r>
                <a:rPr lang="bn-BD" sz="2800" dirty="0">
                  <a:solidFill>
                    <a:prstClr val="black"/>
                  </a:solidFill>
                  <a:latin typeface="NikoshBAN" pitchFamily="2" charset="0"/>
                  <a:cs typeface="NikoshBAN" pitchFamily="2" charset="0"/>
                </a:rPr>
                <a:t>=</a:t>
              </a:r>
              <a:r>
                <a:rPr lang="en-US" sz="2800" dirty="0">
                  <a:solidFill>
                    <a:prstClr val="black"/>
                  </a:solidFill>
                  <a:latin typeface="NikoshBAN" pitchFamily="2" charset="0"/>
                  <a:cs typeface="NikoshBAN" pitchFamily="2" charset="0"/>
                </a:rPr>
                <a:t> </a:t>
              </a:r>
              <a:r>
                <a:rPr lang="en-US" sz="2800" dirty="0">
                  <a:solidFill>
                    <a:prstClr val="black"/>
                  </a:solidFill>
                  <a:latin typeface="Arial" pitchFamily="34" charset="0"/>
                  <a:cs typeface="Arial" pitchFamily="34" charset="0"/>
                </a:rPr>
                <a:t>s</a:t>
              </a:r>
              <a:r>
                <a:rPr lang="bn-BD" sz="2400" dirty="0">
                  <a:solidFill>
                    <a:prstClr val="black"/>
                  </a:solidFill>
                  <a:latin typeface="NikoshBAN" pitchFamily="2" charset="0"/>
                  <a:cs typeface="NikoshBAN" pitchFamily="2" charset="0"/>
                </a:rPr>
                <a:t> </a:t>
              </a:r>
              <a:endParaRPr lang="en-US" sz="2400" dirty="0">
                <a:solidFill>
                  <a:prstClr val="black"/>
                </a:solidFill>
                <a:latin typeface="NikoshBAN" pitchFamily="2" charset="0"/>
                <a:cs typeface="NikoshBAN" pitchFamily="2" charset="0"/>
              </a:endParaRPr>
            </a:p>
          </p:txBody>
        </p:sp>
        <p:sp>
          <p:nvSpPr>
            <p:cNvPr id="66" name="TextBox 65"/>
            <p:cNvSpPr txBox="1"/>
            <p:nvPr/>
          </p:nvSpPr>
          <p:spPr>
            <a:xfrm>
              <a:off x="794085" y="5267980"/>
              <a:ext cx="5181600" cy="523220"/>
            </a:xfrm>
            <a:prstGeom prst="rect">
              <a:avLst/>
            </a:prstGeom>
            <a:noFill/>
          </p:spPr>
          <p:txBody>
            <a:bodyPr wrap="square" rtlCol="0">
              <a:spAutoFit/>
            </a:bodyPr>
            <a:lstStyle/>
            <a:p>
              <a:r>
                <a:rPr lang="bn-BD" sz="2800" dirty="0">
                  <a:solidFill>
                    <a:prstClr val="black"/>
                  </a:solidFill>
                  <a:latin typeface="NikoshBAN" pitchFamily="2" charset="0"/>
                  <a:cs typeface="NikoshBAN" pitchFamily="2" charset="0"/>
                </a:rPr>
                <a:t>ভার্নিয়ার স্কেলের</a:t>
              </a:r>
              <a:r>
                <a:rPr lang="en-US" sz="2800" dirty="0">
                  <a:solidFill>
                    <a:prstClr val="black"/>
                  </a:solidFill>
                  <a:latin typeface="NikoshBAN" pitchFamily="2" charset="0"/>
                  <a:cs typeface="NikoshBAN" pitchFamily="2" charset="0"/>
                </a:rPr>
                <a:t> </a:t>
              </a:r>
              <a:r>
                <a:rPr lang="en-US" sz="2800" dirty="0" err="1">
                  <a:solidFill>
                    <a:prstClr val="black"/>
                  </a:solidFill>
                  <a:latin typeface="NikoshBAN" pitchFamily="2" charset="0"/>
                  <a:cs typeface="NikoshBAN" pitchFamily="2" charset="0"/>
                </a:rPr>
                <a:t>মোট</a:t>
              </a:r>
              <a:r>
                <a:rPr lang="bn-BD" sz="2800" dirty="0">
                  <a:solidFill>
                    <a:prstClr val="black"/>
                  </a:solidFill>
                  <a:latin typeface="NikoshBAN" pitchFamily="2" charset="0"/>
                  <a:cs typeface="NikoshBAN" pitchFamily="2" charset="0"/>
                </a:rPr>
                <a:t> ভাগ </a:t>
              </a:r>
              <a:r>
                <a:rPr lang="en-US" sz="2800" dirty="0" err="1">
                  <a:solidFill>
                    <a:prstClr val="black"/>
                  </a:solidFill>
                  <a:latin typeface="NikoshBAN" pitchFamily="2" charset="0"/>
                  <a:cs typeface="NikoshBAN" pitchFamily="2" charset="0"/>
                </a:rPr>
                <a:t>সংখ্যা</a:t>
              </a:r>
              <a:r>
                <a:rPr lang="en-US" sz="2800" dirty="0">
                  <a:solidFill>
                    <a:prstClr val="black"/>
                  </a:solidFill>
                  <a:latin typeface="NikoshBAN" pitchFamily="2" charset="0"/>
                  <a:cs typeface="NikoshBAN" pitchFamily="2" charset="0"/>
                </a:rPr>
                <a:t> </a:t>
              </a:r>
              <a:r>
                <a:rPr lang="bn-BD" sz="2800" dirty="0">
                  <a:solidFill>
                    <a:prstClr val="black"/>
                  </a:solidFill>
                  <a:latin typeface="NikoshBAN" pitchFamily="2" charset="0"/>
                  <a:cs typeface="NikoshBAN" pitchFamily="2" charset="0"/>
                </a:rPr>
                <a:t>=</a:t>
              </a:r>
              <a:r>
                <a:rPr lang="en-US" sz="2800" dirty="0">
                  <a:solidFill>
                    <a:prstClr val="black"/>
                  </a:solidFill>
                  <a:latin typeface="NikoshBAN" pitchFamily="2" charset="0"/>
                  <a:cs typeface="NikoshBAN" pitchFamily="2" charset="0"/>
                </a:rPr>
                <a:t> </a:t>
              </a:r>
              <a:r>
                <a:rPr lang="en-US" sz="2800" dirty="0">
                  <a:solidFill>
                    <a:prstClr val="black"/>
                  </a:solidFill>
                  <a:latin typeface="Arial" pitchFamily="34" charset="0"/>
                  <a:cs typeface="Arial" pitchFamily="34" charset="0"/>
                </a:rPr>
                <a:t>n </a:t>
              </a:r>
              <a:r>
                <a:rPr lang="en-US" sz="2800" dirty="0" err="1">
                  <a:solidFill>
                    <a:prstClr val="black"/>
                  </a:solidFill>
                  <a:latin typeface="NikoshBAN" pitchFamily="2" charset="0"/>
                  <a:cs typeface="NikoshBAN" pitchFamily="2" charset="0"/>
                </a:rPr>
                <a:t>হলে</a:t>
              </a:r>
              <a:r>
                <a:rPr lang="en-US" sz="2800" dirty="0">
                  <a:solidFill>
                    <a:prstClr val="black"/>
                  </a:solidFill>
                  <a:latin typeface="NikoshBAN" pitchFamily="2" charset="0"/>
                  <a:cs typeface="NikoshBAN" pitchFamily="2" charset="0"/>
                </a:rPr>
                <a:t>,</a:t>
              </a:r>
              <a:r>
                <a:rPr lang="bn-BD" sz="2800" dirty="0">
                  <a:solidFill>
                    <a:prstClr val="black"/>
                  </a:solidFill>
                  <a:latin typeface="NikoshBAN" pitchFamily="2" charset="0"/>
                  <a:cs typeface="NikoshBAN" pitchFamily="2" charset="0"/>
                </a:rPr>
                <a:t> </a:t>
              </a:r>
              <a:endParaRPr lang="en-US" sz="2800" dirty="0">
                <a:solidFill>
                  <a:prstClr val="black"/>
                </a:solidFill>
                <a:latin typeface="NikoshBAN" pitchFamily="2" charset="0"/>
                <a:cs typeface="NikoshBAN" pitchFamily="2" charset="0"/>
              </a:endParaRPr>
            </a:p>
          </p:txBody>
        </p:sp>
        <p:sp>
          <p:nvSpPr>
            <p:cNvPr id="67" name="TextBox 66"/>
            <p:cNvSpPr txBox="1"/>
            <p:nvPr/>
          </p:nvSpPr>
          <p:spPr>
            <a:xfrm>
              <a:off x="2438400" y="4191000"/>
              <a:ext cx="3058851" cy="646331"/>
            </a:xfrm>
            <a:prstGeom prst="rect">
              <a:avLst/>
            </a:prstGeom>
            <a:solidFill>
              <a:srgbClr val="00B050"/>
            </a:solidFill>
          </p:spPr>
          <p:txBody>
            <a:bodyPr wrap="square" rtlCol="0">
              <a:spAutoFit/>
            </a:bodyPr>
            <a:lstStyle/>
            <a:p>
              <a:r>
                <a:rPr lang="en-US" sz="3600" dirty="0" err="1">
                  <a:solidFill>
                    <a:prstClr val="white"/>
                  </a:solidFill>
                  <a:latin typeface="NikoshBAN" pitchFamily="2" charset="0"/>
                  <a:cs typeface="NikoshBAN" pitchFamily="2" charset="0"/>
                </a:rPr>
                <a:t>আবার</a:t>
              </a:r>
              <a:r>
                <a:rPr lang="en-US" sz="3600" dirty="0">
                  <a:solidFill>
                    <a:prstClr val="white"/>
                  </a:solidFill>
                  <a:latin typeface="NikoshBAN" pitchFamily="2" charset="0"/>
                  <a:cs typeface="NikoshBAN" pitchFamily="2" charset="0"/>
                </a:rPr>
                <a:t> </a:t>
              </a:r>
              <a:r>
                <a:rPr lang="en-US" sz="3600" dirty="0" err="1">
                  <a:solidFill>
                    <a:prstClr val="white"/>
                  </a:solidFill>
                  <a:latin typeface="NikoshBAN" pitchFamily="2" charset="0"/>
                  <a:cs typeface="NikoshBAN" pitchFamily="2" charset="0"/>
                </a:rPr>
                <a:t>বিকল্প</a:t>
              </a:r>
              <a:r>
                <a:rPr lang="en-US" sz="3600" dirty="0">
                  <a:solidFill>
                    <a:prstClr val="white"/>
                  </a:solidFill>
                  <a:latin typeface="NikoshBAN" pitchFamily="2" charset="0"/>
                  <a:cs typeface="NikoshBAN" pitchFamily="2" charset="0"/>
                </a:rPr>
                <a:t> </a:t>
              </a:r>
              <a:r>
                <a:rPr lang="en-US" sz="3600" dirty="0" err="1">
                  <a:solidFill>
                    <a:prstClr val="white"/>
                  </a:solidFill>
                  <a:latin typeface="NikoshBAN" pitchFamily="2" charset="0"/>
                  <a:cs typeface="NikoshBAN" pitchFamily="2" charset="0"/>
                </a:rPr>
                <a:t>ঊপায়ে</a:t>
              </a:r>
              <a:endParaRPr lang="en-US" sz="3600" dirty="0">
                <a:solidFill>
                  <a:prstClr val="white"/>
                </a:solidFill>
                <a:latin typeface="NikoshBAN" pitchFamily="2" charset="0"/>
                <a:cs typeface="NikoshBAN" pitchFamily="2" charset="0"/>
              </a:endParaRPr>
            </a:p>
          </p:txBody>
        </p:sp>
        <p:sp>
          <p:nvSpPr>
            <p:cNvPr id="21" name="TextBox 20"/>
            <p:cNvSpPr txBox="1"/>
            <p:nvPr/>
          </p:nvSpPr>
          <p:spPr>
            <a:xfrm>
              <a:off x="733926" y="5757589"/>
              <a:ext cx="2209799" cy="523220"/>
            </a:xfrm>
            <a:prstGeom prst="rect">
              <a:avLst/>
            </a:prstGeom>
            <a:noFill/>
          </p:spPr>
          <p:txBody>
            <a:bodyPr wrap="square" rtlCol="0">
              <a:spAutoFit/>
            </a:bodyPr>
            <a:lstStyle/>
            <a:p>
              <a:r>
                <a:rPr lang="en-US" sz="2800" dirty="0">
                  <a:solidFill>
                    <a:prstClr val="black"/>
                  </a:solidFill>
                  <a:latin typeface="NikoshBAN" pitchFamily="2" charset="0"/>
                  <a:cs typeface="NikoshBAN" pitchFamily="2" charset="0"/>
                </a:rPr>
                <a:t> ভার্নিয়ার ধ্রুবক</a:t>
              </a:r>
              <a:r>
                <a:rPr lang="bn-BD" sz="2800" dirty="0">
                  <a:solidFill>
                    <a:prstClr val="white"/>
                  </a:solidFill>
                  <a:latin typeface="NikoshBAN" pitchFamily="2" charset="0"/>
                  <a:cs typeface="NikoshBAN" pitchFamily="2" charset="0"/>
                </a:rPr>
                <a:t> </a:t>
              </a:r>
              <a:r>
                <a:rPr lang="bn-BD" sz="2800" dirty="0">
                  <a:solidFill>
                    <a:prstClr val="black"/>
                  </a:solidFill>
                  <a:latin typeface="NikoshBAN" pitchFamily="2" charset="0"/>
                  <a:cs typeface="NikoshBAN" pitchFamily="2" charset="0"/>
                </a:rPr>
                <a:t>=</a:t>
              </a:r>
              <a:r>
                <a:rPr lang="en-US" sz="2800" dirty="0">
                  <a:solidFill>
                    <a:prstClr val="black"/>
                  </a:solidFill>
                  <a:latin typeface="NikoshBAN" pitchFamily="2" charset="0"/>
                  <a:cs typeface="NikoshBAN" pitchFamily="2" charset="0"/>
                </a:rPr>
                <a:t> </a:t>
              </a:r>
              <a:endParaRPr lang="en-US" sz="4000" dirty="0">
                <a:solidFill>
                  <a:prstClr val="black"/>
                </a:solidFill>
                <a:latin typeface="NikoshBAN" pitchFamily="2" charset="0"/>
                <a:cs typeface="NikoshBAN" pitchFamily="2" charset="0"/>
              </a:endParaRPr>
            </a:p>
          </p:txBody>
        </p:sp>
        <p:sp>
          <p:nvSpPr>
            <p:cNvPr id="22" name="Minus 21"/>
            <p:cNvSpPr/>
            <p:nvPr/>
          </p:nvSpPr>
          <p:spPr>
            <a:xfrm>
              <a:off x="2847474" y="5989657"/>
              <a:ext cx="248652" cy="75176"/>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p:nvSpPr>
          <p:spPr>
            <a:xfrm>
              <a:off x="2791326" y="5927105"/>
              <a:ext cx="356188" cy="461665"/>
            </a:xfrm>
            <a:prstGeom prst="rect">
              <a:avLst/>
            </a:prstGeom>
            <a:noFill/>
          </p:spPr>
          <p:txBody>
            <a:bodyPr wrap="none" rtlCol="0">
              <a:spAutoFit/>
            </a:bodyPr>
            <a:lstStyle/>
            <a:p>
              <a:r>
                <a:rPr lang="en-US" sz="2400" dirty="0">
                  <a:solidFill>
                    <a:prstClr val="black"/>
                  </a:solidFill>
                  <a:latin typeface="Arial" pitchFamily="34" charset="0"/>
                  <a:cs typeface="Arial" pitchFamily="34" charset="0"/>
                </a:rPr>
                <a:t>n</a:t>
              </a:r>
              <a:endParaRPr lang="en-US" sz="2400" dirty="0">
                <a:solidFill>
                  <a:prstClr val="black"/>
                </a:solidFill>
              </a:endParaRPr>
            </a:p>
          </p:txBody>
        </p:sp>
        <p:sp>
          <p:nvSpPr>
            <p:cNvPr id="25" name="TextBox 24"/>
            <p:cNvSpPr txBox="1"/>
            <p:nvPr/>
          </p:nvSpPr>
          <p:spPr>
            <a:xfrm>
              <a:off x="2812934" y="5635953"/>
              <a:ext cx="304800" cy="461665"/>
            </a:xfrm>
            <a:prstGeom prst="rect">
              <a:avLst/>
            </a:prstGeom>
            <a:noFill/>
          </p:spPr>
          <p:txBody>
            <a:bodyPr wrap="square" rtlCol="0">
              <a:spAutoFit/>
            </a:bodyPr>
            <a:lstStyle/>
            <a:p>
              <a:r>
                <a:rPr lang="en-US" sz="2400" dirty="0">
                  <a:solidFill>
                    <a:prstClr val="black"/>
                  </a:solidFill>
                  <a:latin typeface="Arial" pitchFamily="34" charset="0"/>
                  <a:cs typeface="Arial" pitchFamily="34" charset="0"/>
                </a:rPr>
                <a:t>s</a:t>
              </a:r>
              <a:endParaRPr lang="en-US" sz="2400" dirty="0">
                <a:solidFill>
                  <a:prstClr val="black"/>
                </a:solidFill>
              </a:endParaRPr>
            </a:p>
          </p:txBody>
        </p:sp>
        <p:sp>
          <p:nvSpPr>
            <p:cNvPr id="27" name="Minus 26"/>
            <p:cNvSpPr/>
            <p:nvPr/>
          </p:nvSpPr>
          <p:spPr>
            <a:xfrm>
              <a:off x="3352800" y="5973454"/>
              <a:ext cx="477252" cy="45719"/>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3352800" y="5929952"/>
              <a:ext cx="527709" cy="461665"/>
            </a:xfrm>
            <a:prstGeom prst="rect">
              <a:avLst/>
            </a:prstGeom>
            <a:noFill/>
          </p:spPr>
          <p:txBody>
            <a:bodyPr wrap="none" rtlCol="0">
              <a:spAutoFit/>
            </a:bodyPr>
            <a:lstStyle/>
            <a:p>
              <a:r>
                <a:rPr lang="en-US" sz="2400" dirty="0">
                  <a:solidFill>
                    <a:prstClr val="black"/>
                  </a:solidFill>
                  <a:latin typeface="Arial" pitchFamily="34" charset="0"/>
                  <a:cs typeface="Arial" pitchFamily="34" charset="0"/>
                </a:rPr>
                <a:t>10</a:t>
              </a:r>
              <a:endParaRPr lang="en-US" sz="2400" dirty="0">
                <a:solidFill>
                  <a:prstClr val="black"/>
                </a:solidFill>
              </a:endParaRPr>
            </a:p>
          </p:txBody>
        </p:sp>
        <p:sp>
          <p:nvSpPr>
            <p:cNvPr id="29" name="TextBox 28"/>
            <p:cNvSpPr txBox="1"/>
            <p:nvPr/>
          </p:nvSpPr>
          <p:spPr>
            <a:xfrm>
              <a:off x="3374408" y="5638800"/>
              <a:ext cx="304800" cy="461665"/>
            </a:xfrm>
            <a:prstGeom prst="rect">
              <a:avLst/>
            </a:prstGeom>
            <a:noFill/>
          </p:spPr>
          <p:txBody>
            <a:bodyPr wrap="square" rtlCol="0">
              <a:spAutoFit/>
            </a:bodyPr>
            <a:lstStyle/>
            <a:p>
              <a:r>
                <a:rPr lang="en-US" sz="2400" dirty="0">
                  <a:solidFill>
                    <a:prstClr val="black"/>
                  </a:solidFill>
                  <a:latin typeface="Arial" pitchFamily="34" charset="0"/>
                  <a:cs typeface="Arial" pitchFamily="34" charset="0"/>
                </a:rPr>
                <a:t>1</a:t>
              </a:r>
              <a:endParaRPr lang="en-US" sz="2400" dirty="0">
                <a:solidFill>
                  <a:prstClr val="black"/>
                </a:solidFill>
              </a:endParaRPr>
            </a:p>
          </p:txBody>
        </p:sp>
        <p:sp>
          <p:nvSpPr>
            <p:cNvPr id="31" name="TextBox 30"/>
            <p:cNvSpPr txBox="1"/>
            <p:nvPr/>
          </p:nvSpPr>
          <p:spPr>
            <a:xfrm>
              <a:off x="3048000" y="5791200"/>
              <a:ext cx="377026" cy="461665"/>
            </a:xfrm>
            <a:prstGeom prst="rect">
              <a:avLst/>
            </a:prstGeom>
            <a:noFill/>
          </p:spPr>
          <p:txBody>
            <a:bodyPr wrap="none" rtlCol="0">
              <a:spAutoFit/>
            </a:bodyPr>
            <a:lstStyle/>
            <a:p>
              <a:r>
                <a:rPr lang="en-US" sz="2400" dirty="0">
                  <a:solidFill>
                    <a:prstClr val="black"/>
                  </a:solidFill>
                  <a:latin typeface="NikoshBAN" pitchFamily="2" charset="0"/>
                  <a:cs typeface="NikoshBAN" pitchFamily="2" charset="0"/>
                </a:rPr>
                <a:t>=</a:t>
              </a:r>
            </a:p>
          </p:txBody>
        </p:sp>
        <p:sp>
          <p:nvSpPr>
            <p:cNvPr id="44" name="TextBox 43"/>
            <p:cNvSpPr txBox="1"/>
            <p:nvPr/>
          </p:nvSpPr>
          <p:spPr>
            <a:xfrm>
              <a:off x="5410200" y="5791200"/>
              <a:ext cx="2069797" cy="523220"/>
            </a:xfrm>
            <a:prstGeom prst="rect">
              <a:avLst/>
            </a:prstGeom>
            <a:noFill/>
          </p:spPr>
          <p:txBody>
            <a:bodyPr wrap="none" rtlCol="0">
              <a:spAutoFit/>
            </a:bodyPr>
            <a:lstStyle/>
            <a:p>
              <a:r>
                <a:rPr lang="en-US" sz="2800" dirty="0">
                  <a:solidFill>
                    <a:prstClr val="black"/>
                  </a:solidFill>
                  <a:latin typeface="Arial" pitchFamily="34" charset="0"/>
                  <a:cs typeface="Arial" pitchFamily="34" charset="0"/>
                </a:rPr>
                <a:t>0.1 </a:t>
              </a:r>
              <a:r>
                <a:rPr lang="bn-BD" sz="2800" dirty="0">
                  <a:solidFill>
                    <a:prstClr val="black"/>
                  </a:solidFill>
                  <a:latin typeface="NikoshBAN" pitchFamily="2" charset="0"/>
                  <a:cs typeface="NikoshBAN" pitchFamily="2" charset="0"/>
                </a:rPr>
                <a:t>মিলিমিটার </a:t>
              </a:r>
              <a:endParaRPr lang="en-US" sz="2800" dirty="0">
                <a:solidFill>
                  <a:prstClr val="black"/>
                </a:solidFill>
              </a:endParaRPr>
            </a:p>
          </p:txBody>
        </p:sp>
        <p:sp>
          <p:nvSpPr>
            <p:cNvPr id="45" name="TextBox 44"/>
            <p:cNvSpPr txBox="1"/>
            <p:nvPr/>
          </p:nvSpPr>
          <p:spPr>
            <a:xfrm>
              <a:off x="5079343" y="5801380"/>
              <a:ext cx="394660" cy="523220"/>
            </a:xfrm>
            <a:prstGeom prst="rect">
              <a:avLst/>
            </a:prstGeom>
            <a:noFill/>
          </p:spPr>
          <p:txBody>
            <a:bodyPr wrap="none" rtlCol="0">
              <a:spAutoFit/>
            </a:bodyPr>
            <a:lstStyle/>
            <a:p>
              <a:r>
                <a:rPr lang="en-US" sz="2800" dirty="0">
                  <a:solidFill>
                    <a:prstClr val="black"/>
                  </a:solidFill>
                  <a:latin typeface="Arial" pitchFamily="34" charset="0"/>
                  <a:cs typeface="Arial" pitchFamily="34" charset="0"/>
                </a:rPr>
                <a:t>=</a:t>
              </a:r>
              <a:endParaRPr lang="en-US" sz="2800" dirty="0">
                <a:solidFill>
                  <a:prstClr val="black"/>
                </a:solidFill>
                <a:latin typeface="NikoshBAN" pitchFamily="2" charset="0"/>
                <a:cs typeface="NikoshBAN" pitchFamily="2" charset="0"/>
              </a:endParaRPr>
            </a:p>
          </p:txBody>
        </p:sp>
        <p:sp>
          <p:nvSpPr>
            <p:cNvPr id="46" name="TextBox 45"/>
            <p:cNvSpPr txBox="1"/>
            <p:nvPr/>
          </p:nvSpPr>
          <p:spPr>
            <a:xfrm>
              <a:off x="3787526" y="5791200"/>
              <a:ext cx="1470274"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মিলিমিটার </a:t>
              </a:r>
              <a:endParaRPr lang="en-US" sz="2800" dirty="0">
                <a:solidFill>
                  <a:prstClr val="black"/>
                </a:solidFill>
              </a:endParaRPr>
            </a:p>
          </p:txBody>
        </p:sp>
      </p:grpSp>
      <p:sp>
        <p:nvSpPr>
          <p:cNvPr id="30" name="Frame 29"/>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20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20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1000" fill="hold"/>
                                        <p:tgtEl>
                                          <p:spTgt spid="36"/>
                                        </p:tgtEl>
                                        <p:attrNameLst>
                                          <p:attrName>ppt_w</p:attrName>
                                        </p:attrNameLst>
                                      </p:cBhvr>
                                      <p:tavLst>
                                        <p:tav tm="0">
                                          <p:val>
                                            <p:fltVal val="0"/>
                                          </p:val>
                                        </p:tav>
                                        <p:tav tm="100000">
                                          <p:val>
                                            <p:strVal val="#ppt_w"/>
                                          </p:val>
                                        </p:tav>
                                      </p:tavLst>
                                    </p:anim>
                                    <p:anim calcmode="lin" valueType="num">
                                      <p:cBhvr>
                                        <p:cTn id="38" dur="1000" fill="hold"/>
                                        <p:tgtEl>
                                          <p:spTgt spid="36"/>
                                        </p:tgtEl>
                                        <p:attrNameLst>
                                          <p:attrName>ppt_h</p:attrName>
                                        </p:attrNameLst>
                                      </p:cBhvr>
                                      <p:tavLst>
                                        <p:tav tm="0">
                                          <p:val>
                                            <p:fltVal val="0"/>
                                          </p:val>
                                        </p:tav>
                                        <p:tav tm="100000">
                                          <p:val>
                                            <p:strVal val="#ppt_h"/>
                                          </p:val>
                                        </p:tav>
                                      </p:tavLst>
                                    </p:anim>
                                    <p:animEffect transition="in" filter="fade">
                                      <p:cBhvr>
                                        <p:cTn id="39" dur="10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ppt_x</p:attrName>
                                        </p:attrNameLst>
                                      </p:cBhvr>
                                      <p:tavLst>
                                        <p:tav tm="0">
                                          <p:val>
                                            <p:strVal val="#ppt_x"/>
                                          </p:val>
                                        </p:tav>
                                        <p:tav tm="100000">
                                          <p:val>
                                            <p:strVal val="#ppt_x"/>
                                          </p:val>
                                        </p:tav>
                                      </p:tavLst>
                                    </p:anim>
                                    <p:anim calcmode="lin" valueType="num">
                                      <p:cBhvr>
                                        <p:cTn id="4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wipe(left)">
                                      <p:cBhvr>
                                        <p:cTn id="51" dur="3000"/>
                                        <p:tgtEl>
                                          <p:spTgt spid="5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2000" fill="hold"/>
                                        <p:tgtEl>
                                          <p:spTgt spid="3"/>
                                        </p:tgtEl>
                                        <p:attrNameLst>
                                          <p:attrName>ppt_w</p:attrName>
                                        </p:attrNameLst>
                                      </p:cBhvr>
                                      <p:tavLst>
                                        <p:tav tm="0">
                                          <p:val>
                                            <p:fltVal val="0"/>
                                          </p:val>
                                        </p:tav>
                                        <p:tav tm="100000">
                                          <p:val>
                                            <p:strVal val="#ppt_w"/>
                                          </p:val>
                                        </p:tav>
                                      </p:tavLst>
                                    </p:anim>
                                    <p:anim calcmode="lin" valueType="num">
                                      <p:cBhvr>
                                        <p:cTn id="57" dur="2000" fill="hold"/>
                                        <p:tgtEl>
                                          <p:spTgt spid="3"/>
                                        </p:tgtEl>
                                        <p:attrNameLst>
                                          <p:attrName>ppt_h</p:attrName>
                                        </p:attrNameLst>
                                      </p:cBhvr>
                                      <p:tavLst>
                                        <p:tav tm="0">
                                          <p:val>
                                            <p:fltVal val="0"/>
                                          </p:val>
                                        </p:tav>
                                        <p:tav tm="100000">
                                          <p:val>
                                            <p:strVal val="#ppt_h"/>
                                          </p:val>
                                        </p:tav>
                                      </p:tavLst>
                                    </p:anim>
                                    <p:animEffect transition="in" filter="fade">
                                      <p:cBhvr>
                                        <p:cTn id="5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animBg="1"/>
      <p:bldP spid="15" grpId="0" animBg="1"/>
      <p:bldP spid="34" grpId="0" animBg="1"/>
      <p:bldP spid="35" grpId="0" animBg="1"/>
      <p:bldP spid="36" grpId="0" animBg="1"/>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3"/>
          <p:cNvGrpSpPr/>
          <p:nvPr/>
        </p:nvGrpSpPr>
        <p:grpSpPr>
          <a:xfrm>
            <a:off x="381000" y="1515130"/>
            <a:ext cx="8305800" cy="3733800"/>
            <a:chOff x="381000" y="685800"/>
            <a:chExt cx="8305800" cy="3733800"/>
          </a:xfrm>
        </p:grpSpPr>
        <p:grpSp>
          <p:nvGrpSpPr>
            <p:cNvPr id="3" name="Group 18"/>
            <p:cNvGrpSpPr/>
            <p:nvPr/>
          </p:nvGrpSpPr>
          <p:grpSpPr>
            <a:xfrm>
              <a:off x="381000" y="685800"/>
              <a:ext cx="8305800" cy="3733800"/>
              <a:chOff x="381000" y="685800"/>
              <a:chExt cx="8305800" cy="3733800"/>
            </a:xfrm>
          </p:grpSpPr>
          <p:pic>
            <p:nvPicPr>
              <p:cNvPr id="7" name="Picture 6" descr="Picture2.gif"/>
              <p:cNvPicPr>
                <a:picLocks noChangeAspect="1"/>
              </p:cNvPicPr>
              <p:nvPr/>
            </p:nvPicPr>
            <p:blipFill>
              <a:blip r:embed="rId3" cstate="print"/>
              <a:srcRect l="2015" t="11603" r="54047" b="36709"/>
              <a:stretch>
                <a:fillRect/>
              </a:stretch>
            </p:blipFill>
            <p:spPr>
              <a:xfrm>
                <a:off x="381000" y="685800"/>
                <a:ext cx="8305800" cy="3733800"/>
              </a:xfrm>
              <a:prstGeom prst="rect">
                <a:avLst/>
              </a:prstGeom>
            </p:spPr>
          </p:pic>
          <p:grpSp>
            <p:nvGrpSpPr>
              <p:cNvPr id="4" name="Group 17"/>
              <p:cNvGrpSpPr/>
              <p:nvPr/>
            </p:nvGrpSpPr>
            <p:grpSpPr>
              <a:xfrm>
                <a:off x="1143000" y="2990850"/>
                <a:ext cx="5257800" cy="1369756"/>
                <a:chOff x="1143000" y="2990850"/>
                <a:chExt cx="5257800" cy="1369756"/>
              </a:xfrm>
            </p:grpSpPr>
            <p:pic>
              <p:nvPicPr>
                <p:cNvPr id="9" name="Picture 5" descr="rod-wrought-iron.jpg"/>
                <p:cNvPicPr>
                  <a:picLocks noChangeAspect="1"/>
                </p:cNvPicPr>
                <p:nvPr/>
              </p:nvPicPr>
              <p:blipFill>
                <a:blip r:embed="rId4" cstate="print"/>
                <a:srcRect l="7333" t="42889" r="7334" b="42889"/>
                <a:stretch>
                  <a:fillRect/>
                </a:stretch>
              </p:blipFill>
              <p:spPr>
                <a:xfrm>
                  <a:off x="1143000" y="3810000"/>
                  <a:ext cx="2286000" cy="550606"/>
                </a:xfrm>
                <a:prstGeom prst="rect">
                  <a:avLst/>
                </a:prstGeom>
              </p:spPr>
            </p:pic>
            <p:sp>
              <p:nvSpPr>
                <p:cNvPr id="10" name="TextBox 9"/>
                <p:cNvSpPr txBox="1"/>
                <p:nvPr/>
              </p:nvSpPr>
              <p:spPr>
                <a:xfrm>
                  <a:off x="5181600" y="3001804"/>
                  <a:ext cx="228600" cy="246221"/>
                </a:xfrm>
                <a:prstGeom prst="rect">
                  <a:avLst/>
                </a:prstGeom>
                <a:noFill/>
              </p:spPr>
              <p:txBody>
                <a:bodyPr wrap="square" rtlCol="0">
                  <a:spAutoFit/>
                </a:bodyPr>
                <a:lstStyle/>
                <a:p>
                  <a:r>
                    <a:rPr lang="en-US" sz="1000" dirty="0">
                      <a:solidFill>
                        <a:srgbClr val="FF0000"/>
                      </a:solidFill>
                      <a:latin typeface="Arial" pitchFamily="34" charset="0"/>
                    </a:rPr>
                    <a:t>1</a:t>
                  </a:r>
                </a:p>
              </p:txBody>
            </p:sp>
            <p:sp>
              <p:nvSpPr>
                <p:cNvPr id="11" name="TextBox 10"/>
                <p:cNvSpPr txBox="1"/>
                <p:nvPr/>
              </p:nvSpPr>
              <p:spPr>
                <a:xfrm>
                  <a:off x="5286375" y="3001804"/>
                  <a:ext cx="228600" cy="246221"/>
                </a:xfrm>
                <a:prstGeom prst="rect">
                  <a:avLst/>
                </a:prstGeom>
                <a:noFill/>
              </p:spPr>
              <p:txBody>
                <a:bodyPr wrap="square" rtlCol="0">
                  <a:spAutoFit/>
                </a:bodyPr>
                <a:lstStyle/>
                <a:p>
                  <a:r>
                    <a:rPr lang="en-US" sz="1000" dirty="0">
                      <a:solidFill>
                        <a:srgbClr val="FF0000"/>
                      </a:solidFill>
                      <a:latin typeface="Arial" pitchFamily="34" charset="0"/>
                    </a:rPr>
                    <a:t>2</a:t>
                  </a:r>
                </a:p>
              </p:txBody>
            </p:sp>
            <p:sp>
              <p:nvSpPr>
                <p:cNvPr id="12" name="TextBox 11"/>
                <p:cNvSpPr txBox="1"/>
                <p:nvPr/>
              </p:nvSpPr>
              <p:spPr>
                <a:xfrm>
                  <a:off x="5381625" y="3001804"/>
                  <a:ext cx="228600" cy="246221"/>
                </a:xfrm>
                <a:prstGeom prst="rect">
                  <a:avLst/>
                </a:prstGeom>
                <a:noFill/>
              </p:spPr>
              <p:txBody>
                <a:bodyPr wrap="square" rtlCol="0">
                  <a:spAutoFit/>
                </a:bodyPr>
                <a:lstStyle/>
                <a:p>
                  <a:r>
                    <a:rPr lang="en-US" sz="1000" dirty="0">
                      <a:solidFill>
                        <a:srgbClr val="FF0000"/>
                      </a:solidFill>
                      <a:latin typeface="Arial" pitchFamily="34" charset="0"/>
                    </a:rPr>
                    <a:t>3</a:t>
                  </a:r>
                </a:p>
              </p:txBody>
            </p:sp>
            <p:sp>
              <p:nvSpPr>
                <p:cNvPr id="13" name="TextBox 12"/>
                <p:cNvSpPr txBox="1"/>
                <p:nvPr/>
              </p:nvSpPr>
              <p:spPr>
                <a:xfrm>
                  <a:off x="5467350" y="3000375"/>
                  <a:ext cx="228600" cy="246221"/>
                </a:xfrm>
                <a:prstGeom prst="rect">
                  <a:avLst/>
                </a:prstGeom>
                <a:noFill/>
              </p:spPr>
              <p:txBody>
                <a:bodyPr wrap="square" rtlCol="0">
                  <a:spAutoFit/>
                </a:bodyPr>
                <a:lstStyle/>
                <a:p>
                  <a:r>
                    <a:rPr lang="en-US" sz="1000" dirty="0">
                      <a:solidFill>
                        <a:srgbClr val="FF0000"/>
                      </a:solidFill>
                      <a:latin typeface="Arial" pitchFamily="34" charset="0"/>
                    </a:rPr>
                    <a:t>4</a:t>
                  </a:r>
                </a:p>
              </p:txBody>
            </p:sp>
            <p:sp>
              <p:nvSpPr>
                <p:cNvPr id="14" name="TextBox 13"/>
                <p:cNvSpPr txBox="1"/>
                <p:nvPr/>
              </p:nvSpPr>
              <p:spPr>
                <a:xfrm>
                  <a:off x="5572125" y="2992279"/>
                  <a:ext cx="228600" cy="246221"/>
                </a:xfrm>
                <a:prstGeom prst="rect">
                  <a:avLst/>
                </a:prstGeom>
                <a:noFill/>
              </p:spPr>
              <p:txBody>
                <a:bodyPr wrap="square" rtlCol="0">
                  <a:spAutoFit/>
                </a:bodyPr>
                <a:lstStyle/>
                <a:p>
                  <a:r>
                    <a:rPr lang="en-US" sz="1000" dirty="0">
                      <a:solidFill>
                        <a:srgbClr val="FF0000"/>
                      </a:solidFill>
                      <a:latin typeface="Arial" pitchFamily="34" charset="0"/>
                    </a:rPr>
                    <a:t>5</a:t>
                  </a:r>
                </a:p>
              </p:txBody>
            </p:sp>
            <p:sp>
              <p:nvSpPr>
                <p:cNvPr id="15" name="TextBox 14"/>
                <p:cNvSpPr txBox="1"/>
                <p:nvPr/>
              </p:nvSpPr>
              <p:spPr>
                <a:xfrm>
                  <a:off x="5667375" y="3000375"/>
                  <a:ext cx="228600" cy="246221"/>
                </a:xfrm>
                <a:prstGeom prst="rect">
                  <a:avLst/>
                </a:prstGeom>
                <a:noFill/>
              </p:spPr>
              <p:txBody>
                <a:bodyPr wrap="square" rtlCol="0">
                  <a:spAutoFit/>
                </a:bodyPr>
                <a:lstStyle/>
                <a:p>
                  <a:r>
                    <a:rPr lang="en-US" sz="1000" dirty="0">
                      <a:solidFill>
                        <a:srgbClr val="FF0000"/>
                      </a:solidFill>
                      <a:latin typeface="Arial" pitchFamily="34" charset="0"/>
                    </a:rPr>
                    <a:t>6</a:t>
                  </a:r>
                </a:p>
              </p:txBody>
            </p:sp>
            <p:sp>
              <p:nvSpPr>
                <p:cNvPr id="16" name="TextBox 15"/>
                <p:cNvSpPr txBox="1"/>
                <p:nvPr/>
              </p:nvSpPr>
              <p:spPr>
                <a:xfrm>
                  <a:off x="5762625" y="3000375"/>
                  <a:ext cx="228600" cy="246221"/>
                </a:xfrm>
                <a:prstGeom prst="rect">
                  <a:avLst/>
                </a:prstGeom>
                <a:noFill/>
              </p:spPr>
              <p:txBody>
                <a:bodyPr wrap="square" rtlCol="0">
                  <a:spAutoFit/>
                </a:bodyPr>
                <a:lstStyle/>
                <a:p>
                  <a:r>
                    <a:rPr lang="en-US" sz="1000" dirty="0">
                      <a:solidFill>
                        <a:srgbClr val="FF0000"/>
                      </a:solidFill>
                      <a:latin typeface="Arial" pitchFamily="34" charset="0"/>
                    </a:rPr>
                    <a:t>7</a:t>
                  </a:r>
                </a:p>
              </p:txBody>
            </p:sp>
            <p:sp>
              <p:nvSpPr>
                <p:cNvPr id="17" name="TextBox 16"/>
                <p:cNvSpPr txBox="1"/>
                <p:nvPr/>
              </p:nvSpPr>
              <p:spPr>
                <a:xfrm>
                  <a:off x="5848350" y="3000375"/>
                  <a:ext cx="228600" cy="246221"/>
                </a:xfrm>
                <a:prstGeom prst="rect">
                  <a:avLst/>
                </a:prstGeom>
                <a:noFill/>
              </p:spPr>
              <p:txBody>
                <a:bodyPr wrap="square" rtlCol="0">
                  <a:spAutoFit/>
                </a:bodyPr>
                <a:lstStyle/>
                <a:p>
                  <a:r>
                    <a:rPr lang="en-US" sz="1000" dirty="0">
                      <a:solidFill>
                        <a:srgbClr val="FF0000"/>
                      </a:solidFill>
                      <a:latin typeface="Arial" pitchFamily="34" charset="0"/>
                    </a:rPr>
                    <a:t>8</a:t>
                  </a:r>
                </a:p>
              </p:txBody>
            </p:sp>
            <p:sp>
              <p:nvSpPr>
                <p:cNvPr id="18" name="TextBox 17"/>
                <p:cNvSpPr txBox="1"/>
                <p:nvPr/>
              </p:nvSpPr>
              <p:spPr>
                <a:xfrm>
                  <a:off x="6019800" y="2990850"/>
                  <a:ext cx="381000" cy="246221"/>
                </a:xfrm>
                <a:prstGeom prst="rect">
                  <a:avLst/>
                </a:prstGeom>
                <a:noFill/>
              </p:spPr>
              <p:txBody>
                <a:bodyPr wrap="square" rtlCol="0">
                  <a:spAutoFit/>
                </a:bodyPr>
                <a:lstStyle/>
                <a:p>
                  <a:r>
                    <a:rPr lang="en-US" sz="1000" dirty="0">
                      <a:solidFill>
                        <a:srgbClr val="FF0000"/>
                      </a:solidFill>
                      <a:latin typeface="Arial" pitchFamily="34" charset="0"/>
                    </a:rPr>
                    <a:t>10</a:t>
                  </a:r>
                </a:p>
              </p:txBody>
            </p:sp>
            <p:sp>
              <p:nvSpPr>
                <p:cNvPr id="19" name="TextBox 18"/>
                <p:cNvSpPr txBox="1"/>
                <p:nvPr/>
              </p:nvSpPr>
              <p:spPr>
                <a:xfrm>
                  <a:off x="5943600" y="3011329"/>
                  <a:ext cx="228600" cy="246221"/>
                </a:xfrm>
                <a:prstGeom prst="rect">
                  <a:avLst/>
                </a:prstGeom>
                <a:noFill/>
              </p:spPr>
              <p:txBody>
                <a:bodyPr wrap="square" rtlCol="0">
                  <a:spAutoFit/>
                </a:bodyPr>
                <a:lstStyle/>
                <a:p>
                  <a:r>
                    <a:rPr lang="en-US" sz="1000" dirty="0">
                      <a:solidFill>
                        <a:srgbClr val="FF0000"/>
                      </a:solidFill>
                      <a:latin typeface="Arial" pitchFamily="34" charset="0"/>
                    </a:rPr>
                    <a:t>9</a:t>
                  </a:r>
                </a:p>
              </p:txBody>
            </p:sp>
          </p:grpSp>
        </p:grpSp>
        <p:sp>
          <p:nvSpPr>
            <p:cNvPr id="6" name="TextBox 5"/>
            <p:cNvSpPr txBox="1"/>
            <p:nvPr/>
          </p:nvSpPr>
          <p:spPr>
            <a:xfrm>
              <a:off x="5091752" y="3129888"/>
              <a:ext cx="263214" cy="261610"/>
            </a:xfrm>
            <a:prstGeom prst="rect">
              <a:avLst/>
            </a:prstGeom>
            <a:noFill/>
          </p:spPr>
          <p:txBody>
            <a:bodyPr wrap="none" rtlCol="0">
              <a:spAutoFit/>
            </a:bodyPr>
            <a:lstStyle/>
            <a:p>
              <a:r>
                <a:rPr lang="en-US" sz="1100" dirty="0">
                  <a:solidFill>
                    <a:srgbClr val="FF0000"/>
                  </a:solidFill>
                  <a:latin typeface="Arial" pitchFamily="34" charset="0"/>
                </a:rPr>
                <a:t>0</a:t>
              </a:r>
            </a:p>
          </p:txBody>
        </p:sp>
      </p:grpSp>
      <p:cxnSp>
        <p:nvCxnSpPr>
          <p:cNvPr id="20" name="Straight Connector 19"/>
          <p:cNvCxnSpPr/>
          <p:nvPr/>
        </p:nvCxnSpPr>
        <p:spPr>
          <a:xfrm rot="5400000">
            <a:off x="4108770" y="4520256"/>
            <a:ext cx="2182504" cy="3684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110470" y="4521956"/>
            <a:ext cx="2179104" cy="3684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712654" y="5401330"/>
            <a:ext cx="2468946" cy="523220"/>
          </a:xfrm>
          <a:prstGeom prst="rect">
            <a:avLst/>
          </a:prstGeom>
          <a:solidFill>
            <a:srgbClr val="FFFF00"/>
          </a:solidFill>
          <a:ln w="38100">
            <a:solidFill>
              <a:schemeClr val="accent6">
                <a:lumMod val="50000"/>
              </a:schemeClr>
            </a:solidFill>
          </a:ln>
        </p:spPr>
        <p:txBody>
          <a:bodyPr wrap="none" rtlCol="0">
            <a:spAutoFit/>
          </a:bodyPr>
          <a:lstStyle/>
          <a:p>
            <a:r>
              <a:rPr lang="en-US" sz="2800" dirty="0">
                <a:solidFill>
                  <a:prstClr val="black"/>
                </a:solidFill>
                <a:latin typeface="NikoshBAN" pitchFamily="2" charset="0"/>
                <a:cs typeface="NikoshBAN" pitchFamily="2" charset="0"/>
              </a:rPr>
              <a:t>প্রধান স্কেল পাঠ </a:t>
            </a:r>
            <a:r>
              <a:rPr lang="en-US" sz="2800" dirty="0">
                <a:solidFill>
                  <a:prstClr val="black"/>
                </a:solidFill>
                <a:latin typeface="Arial" pitchFamily="34" charset="0"/>
                <a:cs typeface="Arial" pitchFamily="34" charset="0"/>
              </a:rPr>
              <a:t>(M)</a:t>
            </a:r>
            <a:endParaRPr lang="en-US" sz="2800" dirty="0">
              <a:solidFill>
                <a:prstClr val="black"/>
              </a:solidFill>
              <a:latin typeface="NikoshBAN" pitchFamily="2" charset="0"/>
              <a:cs typeface="NikoshBAN" pitchFamily="2" charset="0"/>
            </a:endParaRPr>
          </a:p>
        </p:txBody>
      </p:sp>
      <p:sp>
        <p:nvSpPr>
          <p:cNvPr id="23" name="TextBox 22"/>
          <p:cNvSpPr txBox="1"/>
          <p:nvPr/>
        </p:nvSpPr>
        <p:spPr>
          <a:xfrm>
            <a:off x="5657850" y="5420380"/>
            <a:ext cx="2746265" cy="523220"/>
          </a:xfrm>
          <a:prstGeom prst="rect">
            <a:avLst/>
          </a:prstGeom>
          <a:solidFill>
            <a:srgbClr val="FFFF00"/>
          </a:solidFill>
          <a:ln w="28575">
            <a:solidFill>
              <a:schemeClr val="accent6">
                <a:lumMod val="50000"/>
              </a:schemeClr>
            </a:solidFill>
          </a:ln>
        </p:spPr>
        <p:txBody>
          <a:bodyPr wrap="none" rtlCol="0">
            <a:spAutoFit/>
          </a:bodyPr>
          <a:lstStyle/>
          <a:p>
            <a:r>
              <a:rPr lang="en-US" sz="2800" dirty="0">
                <a:solidFill>
                  <a:prstClr val="black"/>
                </a:solidFill>
                <a:latin typeface="NikoshBAN" pitchFamily="2" charset="0"/>
                <a:cs typeface="NikoshBAN" pitchFamily="2" charset="0"/>
              </a:rPr>
              <a:t>ভার্নিয়ার সমপাতন </a:t>
            </a:r>
            <a:r>
              <a:rPr lang="en-US" sz="2800" dirty="0">
                <a:solidFill>
                  <a:prstClr val="black"/>
                </a:solidFill>
                <a:latin typeface="Arial" pitchFamily="34" charset="0"/>
                <a:cs typeface="Arial" pitchFamily="34" charset="0"/>
              </a:rPr>
              <a:t>(V)</a:t>
            </a:r>
            <a:endParaRPr lang="en-US" sz="2800" dirty="0">
              <a:solidFill>
                <a:prstClr val="black"/>
              </a:solidFill>
              <a:latin typeface="NikoshBAN" pitchFamily="2" charset="0"/>
              <a:cs typeface="NikoshBAN" pitchFamily="2" charset="0"/>
            </a:endParaRPr>
          </a:p>
        </p:txBody>
      </p:sp>
      <p:sp>
        <p:nvSpPr>
          <p:cNvPr id="26" name="Rectangle 25"/>
          <p:cNvSpPr/>
          <p:nvPr/>
        </p:nvSpPr>
        <p:spPr>
          <a:xfrm>
            <a:off x="762000" y="228600"/>
            <a:ext cx="7620000" cy="1143000"/>
          </a:xfrm>
          <a:prstGeom prst="rect">
            <a:avLst/>
          </a:prstGeom>
          <a:solidFill>
            <a:schemeClr val="tx2">
              <a:lumMod val="20000"/>
              <a:lumOff val="8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prstClr val="black"/>
                </a:solidFill>
                <a:latin typeface="NikoshBAN" pitchFamily="2" charset="0"/>
                <a:cs typeface="NikoshBAN" pitchFamily="2" charset="0"/>
              </a:rPr>
              <a:t>প্রধান স্কেল পাঠ ও ভার্নিয়ার সমপাতন পর্যবেক্ষণ এবং দৈর্ঘ্য নির্ণয়ের সূত্র উপস্থাপন</a:t>
            </a:r>
          </a:p>
        </p:txBody>
      </p:sp>
      <p:sp>
        <p:nvSpPr>
          <p:cNvPr id="24" name="Frame 23"/>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2000" fill="hold"/>
                                        <p:tgtEl>
                                          <p:spTgt spid="26"/>
                                        </p:tgtEl>
                                        <p:attrNameLst>
                                          <p:attrName>ppt_w</p:attrName>
                                        </p:attrNameLst>
                                      </p:cBhvr>
                                      <p:tavLst>
                                        <p:tav tm="0">
                                          <p:val>
                                            <p:fltVal val="0"/>
                                          </p:val>
                                        </p:tav>
                                        <p:tav tm="100000">
                                          <p:val>
                                            <p:strVal val="#ppt_w"/>
                                          </p:val>
                                        </p:tav>
                                      </p:tavLst>
                                    </p:anim>
                                    <p:anim calcmode="lin" valueType="num">
                                      <p:cBhvr>
                                        <p:cTn id="8" dur="2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2000" fill="hold"/>
                                        <p:tgtEl>
                                          <p:spTgt spid="2"/>
                                        </p:tgtEl>
                                        <p:attrNameLst>
                                          <p:attrName>ppt_w</p:attrName>
                                        </p:attrNameLst>
                                      </p:cBhvr>
                                      <p:tavLst>
                                        <p:tav tm="0">
                                          <p:val>
                                            <p:fltVal val="0"/>
                                          </p:val>
                                        </p:tav>
                                        <p:tav tm="100000">
                                          <p:val>
                                            <p:strVal val="#ppt_w"/>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Effect transition="in" filter="fade">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repeatCount="200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2000"/>
                                        <p:tgtEl>
                                          <p:spTgt spid="21"/>
                                        </p:tgtEl>
                                      </p:cBhvr>
                                    </p:animEffect>
                                  </p:childTnLst>
                                </p:cTn>
                              </p:par>
                            </p:childTnLst>
                          </p:cTn>
                        </p:par>
                        <p:par>
                          <p:cTn id="21" fill="hold">
                            <p:stCondLst>
                              <p:cond delay="4000"/>
                            </p:stCondLst>
                            <p:childTnLst>
                              <p:par>
                                <p:cTn id="22" presetID="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1000" fill="hold"/>
                                        <p:tgtEl>
                                          <p:spTgt spid="22"/>
                                        </p:tgtEl>
                                        <p:attrNameLst>
                                          <p:attrName>ppt_x</p:attrName>
                                        </p:attrNameLst>
                                      </p:cBhvr>
                                      <p:tavLst>
                                        <p:tav tm="0">
                                          <p:val>
                                            <p:strVal val="#ppt_x"/>
                                          </p:val>
                                        </p:tav>
                                        <p:tav tm="100000">
                                          <p:val>
                                            <p:strVal val="#ppt_x"/>
                                          </p:val>
                                        </p:tav>
                                      </p:tavLst>
                                    </p:anim>
                                    <p:anim calcmode="lin" valueType="num">
                                      <p:cBhvr additive="base">
                                        <p:cTn id="25"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2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nodeType="clickEffect">
                                  <p:stCondLst>
                                    <p:cond delay="0"/>
                                  </p:stCondLst>
                                  <p:childTnLst>
                                    <p:animMotion origin="layout" path="M 0.00069 0.00139 L 0.0533 0.00139 " pathEditMode="relative" rAng="0" ptsTypes="AA">
                                      <p:cBhvr>
                                        <p:cTn id="34" dur="5000" fill="hold"/>
                                        <p:tgtEl>
                                          <p:spTgt spid="20"/>
                                        </p:tgtEl>
                                        <p:attrNameLst>
                                          <p:attrName>ppt_x</p:attrName>
                                          <p:attrName>ppt_y</p:attrName>
                                        </p:attrNameLst>
                                      </p:cBhvr>
                                      <p:rCtr x="26" y="0"/>
                                    </p:animMotion>
                                  </p:childTnLst>
                                </p:cTn>
                              </p:par>
                            </p:childTnLst>
                          </p:cTn>
                        </p:par>
                        <p:par>
                          <p:cTn id="35" fill="hold">
                            <p:stCondLst>
                              <p:cond delay="5000"/>
                            </p:stCondLst>
                            <p:childTnLst>
                              <p:par>
                                <p:cTn id="36" presetID="22" presetClass="entr" presetSubtype="4" repeatCount="2000"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2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1000" fill="hold"/>
                                        <p:tgtEl>
                                          <p:spTgt spid="23"/>
                                        </p:tgtEl>
                                        <p:attrNameLst>
                                          <p:attrName>ppt_x</p:attrName>
                                        </p:attrNameLst>
                                      </p:cBhvr>
                                      <p:tavLst>
                                        <p:tav tm="0">
                                          <p:val>
                                            <p:strVal val="#ppt_x"/>
                                          </p:val>
                                        </p:tav>
                                        <p:tav tm="100000">
                                          <p:val>
                                            <p:strVal val="#ppt_x"/>
                                          </p:val>
                                        </p:tav>
                                      </p:tavLst>
                                    </p:anim>
                                    <p:anim calcmode="lin" valueType="num">
                                      <p:cBhvr additive="base">
                                        <p:cTn id="44"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3"/>
          <p:cNvGrpSpPr/>
          <p:nvPr/>
        </p:nvGrpSpPr>
        <p:grpSpPr>
          <a:xfrm>
            <a:off x="381000" y="381000"/>
            <a:ext cx="8305800" cy="3733800"/>
            <a:chOff x="381000" y="685800"/>
            <a:chExt cx="8305800" cy="3733800"/>
          </a:xfrm>
        </p:grpSpPr>
        <p:grpSp>
          <p:nvGrpSpPr>
            <p:cNvPr id="3" name="Group 18"/>
            <p:cNvGrpSpPr/>
            <p:nvPr/>
          </p:nvGrpSpPr>
          <p:grpSpPr>
            <a:xfrm>
              <a:off x="381000" y="685800"/>
              <a:ext cx="8305800" cy="3733800"/>
              <a:chOff x="381000" y="685800"/>
              <a:chExt cx="8305800" cy="3733800"/>
            </a:xfrm>
          </p:grpSpPr>
          <p:pic>
            <p:nvPicPr>
              <p:cNvPr id="7" name="Picture 6" descr="Picture2.gif"/>
              <p:cNvPicPr>
                <a:picLocks noChangeAspect="1"/>
              </p:cNvPicPr>
              <p:nvPr/>
            </p:nvPicPr>
            <p:blipFill>
              <a:blip r:embed="rId3" cstate="print"/>
              <a:srcRect l="2015" t="11603" r="54047" b="36709"/>
              <a:stretch>
                <a:fillRect/>
              </a:stretch>
            </p:blipFill>
            <p:spPr>
              <a:xfrm>
                <a:off x="381000" y="685800"/>
                <a:ext cx="8305800" cy="3733800"/>
              </a:xfrm>
              <a:prstGeom prst="rect">
                <a:avLst/>
              </a:prstGeom>
            </p:spPr>
          </p:pic>
          <p:grpSp>
            <p:nvGrpSpPr>
              <p:cNvPr id="4" name="Group 17"/>
              <p:cNvGrpSpPr/>
              <p:nvPr/>
            </p:nvGrpSpPr>
            <p:grpSpPr>
              <a:xfrm>
                <a:off x="1143000" y="2990850"/>
                <a:ext cx="5257800" cy="1369756"/>
                <a:chOff x="1143000" y="2990850"/>
                <a:chExt cx="5257800" cy="1369756"/>
              </a:xfrm>
            </p:grpSpPr>
            <p:pic>
              <p:nvPicPr>
                <p:cNvPr id="9" name="Picture 5" descr="rod-wrought-iron.jpg"/>
                <p:cNvPicPr>
                  <a:picLocks noChangeAspect="1"/>
                </p:cNvPicPr>
                <p:nvPr/>
              </p:nvPicPr>
              <p:blipFill>
                <a:blip r:embed="rId4" cstate="print"/>
                <a:srcRect l="7333" t="42889" r="7334" b="42889"/>
                <a:stretch>
                  <a:fillRect/>
                </a:stretch>
              </p:blipFill>
              <p:spPr>
                <a:xfrm>
                  <a:off x="1143000" y="3810000"/>
                  <a:ext cx="2286000" cy="550606"/>
                </a:xfrm>
                <a:prstGeom prst="rect">
                  <a:avLst/>
                </a:prstGeom>
              </p:spPr>
            </p:pic>
            <p:sp>
              <p:nvSpPr>
                <p:cNvPr id="10" name="TextBox 9"/>
                <p:cNvSpPr txBox="1"/>
                <p:nvPr/>
              </p:nvSpPr>
              <p:spPr>
                <a:xfrm>
                  <a:off x="5181600" y="3001804"/>
                  <a:ext cx="228600" cy="246221"/>
                </a:xfrm>
                <a:prstGeom prst="rect">
                  <a:avLst/>
                </a:prstGeom>
                <a:noFill/>
              </p:spPr>
              <p:txBody>
                <a:bodyPr wrap="square" rtlCol="0">
                  <a:spAutoFit/>
                </a:bodyPr>
                <a:lstStyle/>
                <a:p>
                  <a:r>
                    <a:rPr lang="en-US" sz="1000" dirty="0">
                      <a:solidFill>
                        <a:srgbClr val="FF0000"/>
                      </a:solidFill>
                      <a:latin typeface="Arial" pitchFamily="34" charset="0"/>
                    </a:rPr>
                    <a:t>1</a:t>
                  </a:r>
                </a:p>
              </p:txBody>
            </p:sp>
            <p:sp>
              <p:nvSpPr>
                <p:cNvPr id="11" name="TextBox 10"/>
                <p:cNvSpPr txBox="1"/>
                <p:nvPr/>
              </p:nvSpPr>
              <p:spPr>
                <a:xfrm>
                  <a:off x="5286375" y="3001804"/>
                  <a:ext cx="228600" cy="246221"/>
                </a:xfrm>
                <a:prstGeom prst="rect">
                  <a:avLst/>
                </a:prstGeom>
                <a:noFill/>
              </p:spPr>
              <p:txBody>
                <a:bodyPr wrap="square" rtlCol="0">
                  <a:spAutoFit/>
                </a:bodyPr>
                <a:lstStyle/>
                <a:p>
                  <a:r>
                    <a:rPr lang="en-US" sz="1000" dirty="0">
                      <a:solidFill>
                        <a:srgbClr val="FF0000"/>
                      </a:solidFill>
                      <a:latin typeface="Arial" pitchFamily="34" charset="0"/>
                    </a:rPr>
                    <a:t>2</a:t>
                  </a:r>
                </a:p>
              </p:txBody>
            </p:sp>
            <p:sp>
              <p:nvSpPr>
                <p:cNvPr id="12" name="TextBox 11"/>
                <p:cNvSpPr txBox="1"/>
                <p:nvPr/>
              </p:nvSpPr>
              <p:spPr>
                <a:xfrm>
                  <a:off x="5381625" y="3001804"/>
                  <a:ext cx="228600" cy="246221"/>
                </a:xfrm>
                <a:prstGeom prst="rect">
                  <a:avLst/>
                </a:prstGeom>
                <a:noFill/>
              </p:spPr>
              <p:txBody>
                <a:bodyPr wrap="square" rtlCol="0">
                  <a:spAutoFit/>
                </a:bodyPr>
                <a:lstStyle/>
                <a:p>
                  <a:r>
                    <a:rPr lang="en-US" sz="1000" dirty="0">
                      <a:solidFill>
                        <a:srgbClr val="FF0000"/>
                      </a:solidFill>
                      <a:latin typeface="Arial" pitchFamily="34" charset="0"/>
                    </a:rPr>
                    <a:t>3</a:t>
                  </a:r>
                </a:p>
              </p:txBody>
            </p:sp>
            <p:sp>
              <p:nvSpPr>
                <p:cNvPr id="13" name="TextBox 12"/>
                <p:cNvSpPr txBox="1"/>
                <p:nvPr/>
              </p:nvSpPr>
              <p:spPr>
                <a:xfrm>
                  <a:off x="5467350" y="3000375"/>
                  <a:ext cx="228600" cy="246221"/>
                </a:xfrm>
                <a:prstGeom prst="rect">
                  <a:avLst/>
                </a:prstGeom>
                <a:noFill/>
              </p:spPr>
              <p:txBody>
                <a:bodyPr wrap="square" rtlCol="0">
                  <a:spAutoFit/>
                </a:bodyPr>
                <a:lstStyle/>
                <a:p>
                  <a:r>
                    <a:rPr lang="en-US" sz="1000" dirty="0">
                      <a:solidFill>
                        <a:srgbClr val="FF0000"/>
                      </a:solidFill>
                      <a:latin typeface="Arial" pitchFamily="34" charset="0"/>
                    </a:rPr>
                    <a:t>4</a:t>
                  </a:r>
                </a:p>
              </p:txBody>
            </p:sp>
            <p:sp>
              <p:nvSpPr>
                <p:cNvPr id="14" name="TextBox 13"/>
                <p:cNvSpPr txBox="1"/>
                <p:nvPr/>
              </p:nvSpPr>
              <p:spPr>
                <a:xfrm>
                  <a:off x="5572125" y="2992279"/>
                  <a:ext cx="228600" cy="246221"/>
                </a:xfrm>
                <a:prstGeom prst="rect">
                  <a:avLst/>
                </a:prstGeom>
                <a:noFill/>
              </p:spPr>
              <p:txBody>
                <a:bodyPr wrap="square" rtlCol="0">
                  <a:spAutoFit/>
                </a:bodyPr>
                <a:lstStyle/>
                <a:p>
                  <a:r>
                    <a:rPr lang="en-US" sz="1000" dirty="0">
                      <a:solidFill>
                        <a:srgbClr val="FF0000"/>
                      </a:solidFill>
                      <a:latin typeface="Arial" pitchFamily="34" charset="0"/>
                    </a:rPr>
                    <a:t>5</a:t>
                  </a:r>
                </a:p>
              </p:txBody>
            </p:sp>
            <p:sp>
              <p:nvSpPr>
                <p:cNvPr id="15" name="TextBox 14"/>
                <p:cNvSpPr txBox="1"/>
                <p:nvPr/>
              </p:nvSpPr>
              <p:spPr>
                <a:xfrm>
                  <a:off x="5667375" y="3000375"/>
                  <a:ext cx="228600" cy="246221"/>
                </a:xfrm>
                <a:prstGeom prst="rect">
                  <a:avLst/>
                </a:prstGeom>
                <a:noFill/>
              </p:spPr>
              <p:txBody>
                <a:bodyPr wrap="square" rtlCol="0">
                  <a:spAutoFit/>
                </a:bodyPr>
                <a:lstStyle/>
                <a:p>
                  <a:r>
                    <a:rPr lang="en-US" sz="1000" dirty="0">
                      <a:solidFill>
                        <a:srgbClr val="FF0000"/>
                      </a:solidFill>
                      <a:latin typeface="Arial" pitchFamily="34" charset="0"/>
                    </a:rPr>
                    <a:t>6</a:t>
                  </a:r>
                </a:p>
              </p:txBody>
            </p:sp>
            <p:sp>
              <p:nvSpPr>
                <p:cNvPr id="16" name="TextBox 15"/>
                <p:cNvSpPr txBox="1"/>
                <p:nvPr/>
              </p:nvSpPr>
              <p:spPr>
                <a:xfrm>
                  <a:off x="5762625" y="3000375"/>
                  <a:ext cx="228600" cy="246221"/>
                </a:xfrm>
                <a:prstGeom prst="rect">
                  <a:avLst/>
                </a:prstGeom>
                <a:noFill/>
              </p:spPr>
              <p:txBody>
                <a:bodyPr wrap="square" rtlCol="0">
                  <a:spAutoFit/>
                </a:bodyPr>
                <a:lstStyle/>
                <a:p>
                  <a:r>
                    <a:rPr lang="en-US" sz="1000" dirty="0">
                      <a:solidFill>
                        <a:srgbClr val="FF0000"/>
                      </a:solidFill>
                      <a:latin typeface="Arial" pitchFamily="34" charset="0"/>
                    </a:rPr>
                    <a:t>7</a:t>
                  </a:r>
                </a:p>
              </p:txBody>
            </p:sp>
            <p:sp>
              <p:nvSpPr>
                <p:cNvPr id="17" name="TextBox 16"/>
                <p:cNvSpPr txBox="1"/>
                <p:nvPr/>
              </p:nvSpPr>
              <p:spPr>
                <a:xfrm>
                  <a:off x="5848350" y="3000375"/>
                  <a:ext cx="228600" cy="246221"/>
                </a:xfrm>
                <a:prstGeom prst="rect">
                  <a:avLst/>
                </a:prstGeom>
                <a:noFill/>
              </p:spPr>
              <p:txBody>
                <a:bodyPr wrap="square" rtlCol="0">
                  <a:spAutoFit/>
                </a:bodyPr>
                <a:lstStyle/>
                <a:p>
                  <a:r>
                    <a:rPr lang="en-US" sz="1000" dirty="0">
                      <a:solidFill>
                        <a:srgbClr val="FF0000"/>
                      </a:solidFill>
                      <a:latin typeface="Arial" pitchFamily="34" charset="0"/>
                    </a:rPr>
                    <a:t>8</a:t>
                  </a:r>
                </a:p>
              </p:txBody>
            </p:sp>
            <p:sp>
              <p:nvSpPr>
                <p:cNvPr id="18" name="TextBox 17"/>
                <p:cNvSpPr txBox="1"/>
                <p:nvPr/>
              </p:nvSpPr>
              <p:spPr>
                <a:xfrm>
                  <a:off x="6019800" y="2990850"/>
                  <a:ext cx="381000" cy="246221"/>
                </a:xfrm>
                <a:prstGeom prst="rect">
                  <a:avLst/>
                </a:prstGeom>
                <a:noFill/>
              </p:spPr>
              <p:txBody>
                <a:bodyPr wrap="square" rtlCol="0">
                  <a:spAutoFit/>
                </a:bodyPr>
                <a:lstStyle/>
                <a:p>
                  <a:r>
                    <a:rPr lang="en-US" sz="1000" dirty="0">
                      <a:solidFill>
                        <a:srgbClr val="FF0000"/>
                      </a:solidFill>
                      <a:latin typeface="Arial" pitchFamily="34" charset="0"/>
                    </a:rPr>
                    <a:t>10</a:t>
                  </a:r>
                </a:p>
              </p:txBody>
            </p:sp>
            <p:sp>
              <p:nvSpPr>
                <p:cNvPr id="19" name="TextBox 18"/>
                <p:cNvSpPr txBox="1"/>
                <p:nvPr/>
              </p:nvSpPr>
              <p:spPr>
                <a:xfrm>
                  <a:off x="5943600" y="3011329"/>
                  <a:ext cx="228600" cy="246221"/>
                </a:xfrm>
                <a:prstGeom prst="rect">
                  <a:avLst/>
                </a:prstGeom>
                <a:noFill/>
              </p:spPr>
              <p:txBody>
                <a:bodyPr wrap="square" rtlCol="0">
                  <a:spAutoFit/>
                </a:bodyPr>
                <a:lstStyle/>
                <a:p>
                  <a:r>
                    <a:rPr lang="en-US" sz="1000" dirty="0">
                      <a:solidFill>
                        <a:srgbClr val="FF0000"/>
                      </a:solidFill>
                      <a:latin typeface="Arial" pitchFamily="34" charset="0"/>
                    </a:rPr>
                    <a:t>9</a:t>
                  </a:r>
                </a:p>
              </p:txBody>
            </p:sp>
          </p:grpSp>
        </p:grpSp>
        <p:sp>
          <p:nvSpPr>
            <p:cNvPr id="6" name="TextBox 5"/>
            <p:cNvSpPr txBox="1"/>
            <p:nvPr/>
          </p:nvSpPr>
          <p:spPr>
            <a:xfrm>
              <a:off x="5091752" y="3129888"/>
              <a:ext cx="263214" cy="261610"/>
            </a:xfrm>
            <a:prstGeom prst="rect">
              <a:avLst/>
            </a:prstGeom>
            <a:noFill/>
          </p:spPr>
          <p:txBody>
            <a:bodyPr wrap="none" rtlCol="0">
              <a:spAutoFit/>
            </a:bodyPr>
            <a:lstStyle/>
            <a:p>
              <a:r>
                <a:rPr lang="en-US" sz="1100" dirty="0">
                  <a:solidFill>
                    <a:srgbClr val="FF0000"/>
                  </a:solidFill>
                  <a:latin typeface="Arial" pitchFamily="34" charset="0"/>
                </a:rPr>
                <a:t>0</a:t>
              </a:r>
            </a:p>
          </p:txBody>
        </p:sp>
      </p:grpSp>
      <p:grpSp>
        <p:nvGrpSpPr>
          <p:cNvPr id="5" name="Group 24"/>
          <p:cNvGrpSpPr/>
          <p:nvPr/>
        </p:nvGrpSpPr>
        <p:grpSpPr>
          <a:xfrm>
            <a:off x="2667000" y="2438400"/>
            <a:ext cx="2551445" cy="1361420"/>
            <a:chOff x="2667000" y="2438400"/>
            <a:chExt cx="2551445" cy="1361420"/>
          </a:xfrm>
        </p:grpSpPr>
        <p:cxnSp>
          <p:nvCxnSpPr>
            <p:cNvPr id="21" name="Straight Connector 20"/>
            <p:cNvCxnSpPr/>
            <p:nvPr/>
          </p:nvCxnSpPr>
          <p:spPr>
            <a:xfrm rot="5400000">
              <a:off x="4593835" y="3044363"/>
              <a:ext cx="1230573" cy="1864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667000" y="3276600"/>
              <a:ext cx="2537874" cy="523220"/>
            </a:xfrm>
            <a:prstGeom prst="rect">
              <a:avLst/>
            </a:prstGeom>
            <a:solidFill>
              <a:srgbClr val="FFFF00"/>
            </a:solidFill>
            <a:ln w="38100">
              <a:solidFill>
                <a:schemeClr val="accent6">
                  <a:lumMod val="50000"/>
                </a:schemeClr>
              </a:solidFill>
            </a:ln>
          </p:spPr>
          <p:txBody>
            <a:bodyPr wrap="none" rtlCol="0">
              <a:spAutoFit/>
            </a:bodyPr>
            <a:lstStyle/>
            <a:p>
              <a:r>
                <a:rPr lang="en-US" sz="2800" dirty="0">
                  <a:solidFill>
                    <a:prstClr val="black"/>
                  </a:solidFill>
                  <a:latin typeface="NikoshBAN" pitchFamily="2" charset="0"/>
                  <a:cs typeface="NikoshBAN" pitchFamily="2" charset="0"/>
                </a:rPr>
                <a:t>প্রধান স্কেল পাঠ </a:t>
              </a:r>
              <a:r>
                <a:rPr lang="en-US" sz="2800" dirty="0">
                  <a:solidFill>
                    <a:prstClr val="black"/>
                  </a:solidFill>
                  <a:latin typeface="Arial" pitchFamily="34" charset="0"/>
                  <a:cs typeface="Arial" pitchFamily="34" charset="0"/>
                </a:rPr>
                <a:t>= M</a:t>
              </a:r>
              <a:endParaRPr lang="en-US" sz="2800" dirty="0">
                <a:solidFill>
                  <a:prstClr val="black"/>
                </a:solidFill>
                <a:latin typeface="NikoshBAN" pitchFamily="2" charset="0"/>
                <a:cs typeface="NikoshBAN" pitchFamily="2" charset="0"/>
              </a:endParaRPr>
            </a:p>
          </p:txBody>
        </p:sp>
      </p:grpSp>
      <p:grpSp>
        <p:nvGrpSpPr>
          <p:cNvPr id="8" name="Group 25"/>
          <p:cNvGrpSpPr/>
          <p:nvPr/>
        </p:nvGrpSpPr>
        <p:grpSpPr>
          <a:xfrm>
            <a:off x="5691116" y="2465694"/>
            <a:ext cx="2823234" cy="1334126"/>
            <a:chOff x="5691116" y="2465694"/>
            <a:chExt cx="2823234" cy="1334126"/>
          </a:xfrm>
        </p:grpSpPr>
        <p:cxnSp>
          <p:nvCxnSpPr>
            <p:cNvPr id="20" name="Straight Connector 19"/>
            <p:cNvCxnSpPr/>
            <p:nvPr/>
          </p:nvCxnSpPr>
          <p:spPr>
            <a:xfrm rot="5400000">
              <a:off x="5100281" y="3056529"/>
              <a:ext cx="1191906" cy="1023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695950" y="3276600"/>
              <a:ext cx="2818400" cy="523220"/>
            </a:xfrm>
            <a:prstGeom prst="rect">
              <a:avLst/>
            </a:prstGeom>
            <a:solidFill>
              <a:srgbClr val="FFFF00"/>
            </a:solidFill>
            <a:ln w="28575">
              <a:solidFill>
                <a:schemeClr val="accent6">
                  <a:lumMod val="50000"/>
                </a:schemeClr>
              </a:solidFill>
            </a:ln>
          </p:spPr>
          <p:txBody>
            <a:bodyPr wrap="none" rtlCol="0">
              <a:spAutoFit/>
            </a:bodyPr>
            <a:lstStyle/>
            <a:p>
              <a:r>
                <a:rPr lang="en-US" sz="2800" dirty="0">
                  <a:solidFill>
                    <a:prstClr val="black"/>
                  </a:solidFill>
                  <a:latin typeface="NikoshBAN" pitchFamily="2" charset="0"/>
                  <a:cs typeface="NikoshBAN" pitchFamily="2" charset="0"/>
                </a:rPr>
                <a:t>ভার্নিয়ার </a:t>
              </a:r>
              <a:r>
                <a:rPr lang="en-US" sz="2800" dirty="0" err="1">
                  <a:solidFill>
                    <a:prstClr val="black"/>
                  </a:solidFill>
                  <a:latin typeface="NikoshBAN" pitchFamily="2" charset="0"/>
                  <a:cs typeface="NikoshBAN" pitchFamily="2" charset="0"/>
                </a:rPr>
                <a:t>সমপাতন</a:t>
              </a:r>
              <a:r>
                <a:rPr lang="en-US" sz="2800" dirty="0">
                  <a:solidFill>
                    <a:prstClr val="black"/>
                  </a:solidFill>
                  <a:latin typeface="NikoshBAN" pitchFamily="2" charset="0"/>
                  <a:cs typeface="NikoshBAN" pitchFamily="2" charset="0"/>
                </a:rPr>
                <a:t> = </a:t>
              </a:r>
              <a:r>
                <a:rPr lang="en-US" sz="2800" dirty="0">
                  <a:solidFill>
                    <a:prstClr val="black"/>
                  </a:solidFill>
                  <a:latin typeface="Arial" pitchFamily="34" charset="0"/>
                  <a:cs typeface="Arial" pitchFamily="34" charset="0"/>
                </a:rPr>
                <a:t>V</a:t>
              </a:r>
              <a:endParaRPr lang="en-US" sz="2800" dirty="0">
                <a:solidFill>
                  <a:prstClr val="black"/>
                </a:solidFill>
                <a:latin typeface="NikoshBAN" pitchFamily="2" charset="0"/>
                <a:cs typeface="NikoshBAN" pitchFamily="2" charset="0"/>
              </a:endParaRPr>
            </a:p>
          </p:txBody>
        </p:sp>
      </p:grpSp>
      <p:sp>
        <p:nvSpPr>
          <p:cNvPr id="32" name="TextBox 31"/>
          <p:cNvSpPr txBox="1"/>
          <p:nvPr/>
        </p:nvSpPr>
        <p:spPr>
          <a:xfrm>
            <a:off x="4224463" y="4267200"/>
            <a:ext cx="4386137" cy="523220"/>
          </a:xfrm>
          <a:prstGeom prst="rect">
            <a:avLst/>
          </a:prstGeom>
          <a:solidFill>
            <a:srgbClr val="FFFF00"/>
          </a:solidFill>
          <a:ln>
            <a:noFill/>
          </a:ln>
        </p:spPr>
        <p:txBody>
          <a:bodyPr wrap="none" rtlCol="0">
            <a:spAutoFit/>
          </a:bodyPr>
          <a:lstStyle/>
          <a:p>
            <a:r>
              <a:rPr lang="en-US" sz="2800" dirty="0">
                <a:solidFill>
                  <a:prstClr val="black"/>
                </a:solidFill>
                <a:latin typeface="NikoshBAN" pitchFamily="2" charset="0"/>
                <a:cs typeface="NikoshBAN" pitchFamily="2" charset="0"/>
              </a:rPr>
              <a:t>স্লাইড  ক্যালিপা</a:t>
            </a:r>
            <a:r>
              <a:rPr lang="bn-BD" sz="2800" dirty="0">
                <a:solidFill>
                  <a:prstClr val="black"/>
                </a:solidFill>
                <a:latin typeface="NikoshBAN" pitchFamily="2" charset="0"/>
                <a:cs typeface="NikoshBAN" pitchFamily="2" charset="0"/>
              </a:rPr>
              <a:t>র্সটির </a:t>
            </a:r>
            <a:r>
              <a:rPr lang="en-US" sz="2800" dirty="0">
                <a:solidFill>
                  <a:prstClr val="black"/>
                </a:solidFill>
                <a:latin typeface="NikoshBAN" pitchFamily="2" charset="0"/>
                <a:cs typeface="NikoshBAN" pitchFamily="2" charset="0"/>
              </a:rPr>
              <a:t>যান্ত্রিক ত্রুটি  = </a:t>
            </a:r>
            <a:r>
              <a:rPr lang="en-US" sz="2800" dirty="0">
                <a:solidFill>
                  <a:prstClr val="black"/>
                </a:solidFill>
                <a:latin typeface="Arial" pitchFamily="34" charset="0"/>
                <a:cs typeface="Arial" pitchFamily="34" charset="0"/>
              </a:rPr>
              <a:t>e</a:t>
            </a:r>
            <a:endParaRPr lang="en-US" sz="2800" dirty="0">
              <a:solidFill>
                <a:prstClr val="black"/>
              </a:solidFill>
              <a:latin typeface="NikoshBAN" pitchFamily="2" charset="0"/>
              <a:cs typeface="NikoshBAN" pitchFamily="2" charset="0"/>
            </a:endParaRPr>
          </a:p>
        </p:txBody>
      </p:sp>
      <p:sp>
        <p:nvSpPr>
          <p:cNvPr id="33" name="TextBox 32"/>
          <p:cNvSpPr txBox="1"/>
          <p:nvPr/>
        </p:nvSpPr>
        <p:spPr>
          <a:xfrm>
            <a:off x="1066800" y="4267200"/>
            <a:ext cx="2819400" cy="523220"/>
          </a:xfrm>
          <a:prstGeom prst="rect">
            <a:avLst/>
          </a:prstGeom>
          <a:solidFill>
            <a:srgbClr val="FFFF00"/>
          </a:solidFill>
        </p:spPr>
        <p:txBody>
          <a:bodyPr wrap="square" rtlCol="0">
            <a:spAutoFit/>
          </a:bodyPr>
          <a:lstStyle/>
          <a:p>
            <a:r>
              <a:rPr lang="en-US" sz="2800" dirty="0">
                <a:solidFill>
                  <a:prstClr val="black"/>
                </a:solidFill>
                <a:latin typeface="NikoshBAN" pitchFamily="2" charset="0"/>
                <a:cs typeface="NikoshBAN" pitchFamily="2" charset="0"/>
              </a:rPr>
              <a:t>ভার্নিয়ার ধ্রুবক</a:t>
            </a:r>
            <a:r>
              <a:rPr lang="bn-BD" sz="2800" dirty="0">
                <a:solidFill>
                  <a:prstClr val="white"/>
                </a:solidFill>
                <a:latin typeface="NikoshBAN" pitchFamily="2" charset="0"/>
                <a:cs typeface="NikoshBAN" pitchFamily="2" charset="0"/>
              </a:rPr>
              <a:t> </a:t>
            </a:r>
            <a:r>
              <a:rPr lang="bn-BD" sz="2800" dirty="0">
                <a:solidFill>
                  <a:prstClr val="black"/>
                </a:solidFill>
                <a:latin typeface="NikoshBAN" pitchFamily="2" charset="0"/>
                <a:cs typeface="NikoshBAN" pitchFamily="2" charset="0"/>
              </a:rPr>
              <a:t>=</a:t>
            </a:r>
            <a:r>
              <a:rPr lang="en-US" sz="2800" dirty="0">
                <a:solidFill>
                  <a:prstClr val="black"/>
                </a:solidFill>
                <a:latin typeface="NikoshBAN" pitchFamily="2" charset="0"/>
                <a:cs typeface="NikoshBAN" pitchFamily="2" charset="0"/>
              </a:rPr>
              <a:t> V.C</a:t>
            </a:r>
          </a:p>
        </p:txBody>
      </p:sp>
      <p:sp>
        <p:nvSpPr>
          <p:cNvPr id="34" name="TextBox 33"/>
          <p:cNvSpPr txBox="1"/>
          <p:nvPr/>
        </p:nvSpPr>
        <p:spPr>
          <a:xfrm>
            <a:off x="1066800" y="5105400"/>
            <a:ext cx="6321859" cy="646331"/>
          </a:xfrm>
          <a:prstGeom prst="rect">
            <a:avLst/>
          </a:prstGeom>
          <a:solidFill>
            <a:schemeClr val="tx1"/>
          </a:solidFill>
        </p:spPr>
        <p:txBody>
          <a:bodyPr wrap="none" rtlCol="0">
            <a:spAutoFit/>
          </a:bodyPr>
          <a:lstStyle/>
          <a:p>
            <a:r>
              <a:rPr lang="en-US" sz="3600" dirty="0">
                <a:solidFill>
                  <a:prstClr val="white"/>
                </a:solidFill>
                <a:latin typeface="NikoshBAN" pitchFamily="2" charset="0"/>
                <a:cs typeface="NikoshBAN" pitchFamily="2" charset="0"/>
              </a:rPr>
              <a:t>বস্তর দৈর্ঘ্য = </a:t>
            </a:r>
            <a:r>
              <a:rPr lang="en-US" sz="3600" dirty="0">
                <a:solidFill>
                  <a:prstClr val="white"/>
                </a:solidFill>
                <a:latin typeface="Arial" pitchFamily="34" charset="0"/>
                <a:cs typeface="Arial" pitchFamily="34" charset="0"/>
              </a:rPr>
              <a:t>M  +  V × V.C – (± e)</a:t>
            </a:r>
            <a:endParaRPr lang="en-US" sz="3600" dirty="0">
              <a:solidFill>
                <a:prstClr val="white"/>
              </a:solidFill>
              <a:latin typeface="NikoshBAN" pitchFamily="2" charset="0"/>
              <a:cs typeface="NikoshBAN" pitchFamily="2" charset="0"/>
            </a:endParaRPr>
          </a:p>
        </p:txBody>
      </p:sp>
      <p:sp>
        <p:nvSpPr>
          <p:cNvPr id="27" name="Frame 26"/>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2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20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1"/>
                                          </p:val>
                                        </p:tav>
                                        <p:tav tm="100000">
                                          <p:val>
                                            <p:strVal val="#ppt_x"/>
                                          </p:val>
                                        </p:tav>
                                      </p:tavLst>
                                    </p:anim>
                                    <p:anim calcmode="lin" valueType="num">
                                      <p:cBhvr>
                                        <p:cTn id="29"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7" name="Picture 16" descr="Main_Scale.gif"/>
          <p:cNvPicPr>
            <a:picLocks noChangeAspect="1"/>
          </p:cNvPicPr>
          <p:nvPr/>
        </p:nvPicPr>
        <p:blipFill>
          <a:blip r:embed="rId3" cstate="print">
            <a:lum contrast="-10000"/>
          </a:blip>
          <a:stretch>
            <a:fillRect/>
          </a:stretch>
        </p:blipFill>
        <p:spPr>
          <a:xfrm>
            <a:off x="228600" y="1135281"/>
            <a:ext cx="12241530" cy="4423410"/>
          </a:xfrm>
          <a:prstGeom prst="rect">
            <a:avLst/>
          </a:prstGeom>
        </p:spPr>
      </p:pic>
      <p:pic>
        <p:nvPicPr>
          <p:cNvPr id="16" name="Picture 15" descr="Vernier.gif"/>
          <p:cNvPicPr>
            <a:picLocks noChangeAspect="1"/>
          </p:cNvPicPr>
          <p:nvPr/>
        </p:nvPicPr>
        <p:blipFill>
          <a:blip r:embed="rId4" cstate="print">
            <a:lum contrast="-10000"/>
          </a:blip>
          <a:stretch>
            <a:fillRect/>
          </a:stretch>
        </p:blipFill>
        <p:spPr>
          <a:xfrm>
            <a:off x="424366" y="1135598"/>
            <a:ext cx="4485132" cy="4423410"/>
          </a:xfrm>
          <a:prstGeom prst="rect">
            <a:avLst/>
          </a:prstGeom>
        </p:spPr>
      </p:pic>
      <p:sp>
        <p:nvSpPr>
          <p:cNvPr id="36" name="Rounded Rectangle 35"/>
          <p:cNvSpPr/>
          <p:nvPr/>
        </p:nvSpPr>
        <p:spPr>
          <a:xfrm>
            <a:off x="457200" y="291662"/>
            <a:ext cx="8153400" cy="685800"/>
          </a:xfrm>
          <a:prstGeom prst="roundRect">
            <a:avLst/>
          </a:prstGeom>
          <a:solidFill>
            <a:schemeClr val="bg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prstClr val="black"/>
                </a:solidFill>
                <a:latin typeface="NikoshBAN" pitchFamily="2" charset="0"/>
                <a:cs typeface="NikoshBAN" pitchFamily="2" charset="0"/>
              </a:rPr>
              <a:t>স্লাইড ক্যালিপার্সের সাহায্যে দন্ডের দৈর্ঘ্য নির্ণয় </a:t>
            </a:r>
            <a:endParaRPr lang="en-US" sz="4400" dirty="0">
              <a:solidFill>
                <a:prstClr val="black"/>
              </a:solidFill>
            </a:endParaRPr>
          </a:p>
        </p:txBody>
      </p:sp>
      <p:cxnSp>
        <p:nvCxnSpPr>
          <p:cNvPr id="6" name="Straight Arrow Connector 5"/>
          <p:cNvCxnSpPr/>
          <p:nvPr/>
        </p:nvCxnSpPr>
        <p:spPr>
          <a:xfrm rot="5400000" flipH="1" flipV="1">
            <a:off x="1350206" y="3618706"/>
            <a:ext cx="1600200" cy="1588"/>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96652" y="1524000"/>
            <a:ext cx="5711820" cy="584775"/>
          </a:xfrm>
          <a:prstGeom prst="rect">
            <a:avLst/>
          </a:prstGeom>
          <a:noFill/>
        </p:spPr>
        <p:txBody>
          <a:bodyPr wrap="none" rtlCol="0">
            <a:spAutoFit/>
          </a:bodyPr>
          <a:lstStyle/>
          <a:p>
            <a:r>
              <a:rPr lang="en-US" sz="3200" dirty="0">
                <a:solidFill>
                  <a:prstClr val="black"/>
                </a:solidFill>
                <a:latin typeface="NikoshBAN" pitchFamily="2" charset="0"/>
                <a:cs typeface="NikoshBAN" pitchFamily="2" charset="0"/>
              </a:rPr>
              <a:t>স্লাইড ক্যালিপা</a:t>
            </a:r>
            <a:r>
              <a:rPr lang="bn-BD" sz="3200" dirty="0">
                <a:solidFill>
                  <a:prstClr val="black"/>
                </a:solidFill>
                <a:latin typeface="NikoshBAN" pitchFamily="2" charset="0"/>
                <a:cs typeface="NikoshBAN" pitchFamily="2" charset="0"/>
              </a:rPr>
              <a:t>র্সটি </a:t>
            </a:r>
            <a:r>
              <a:rPr lang="en-US" sz="3200" dirty="0">
                <a:solidFill>
                  <a:prstClr val="black"/>
                </a:solidFill>
                <a:latin typeface="NikoshBAN" pitchFamily="2" charset="0"/>
                <a:cs typeface="NikoshBAN" pitchFamily="2" charset="0"/>
              </a:rPr>
              <a:t>যান্ত্রিক ত্রুটি</a:t>
            </a:r>
            <a:r>
              <a:rPr lang="bn-BD" sz="3200" dirty="0">
                <a:solidFill>
                  <a:prstClr val="black"/>
                </a:solidFill>
                <a:latin typeface="NikoshBAN" pitchFamily="2" charset="0"/>
                <a:cs typeface="NikoshBAN" pitchFamily="2" charset="0"/>
              </a:rPr>
              <a:t>মুক্ত </a:t>
            </a:r>
            <a:r>
              <a:rPr lang="en-US" sz="3200" dirty="0">
                <a:solidFill>
                  <a:prstClr val="black"/>
                </a:solidFill>
                <a:latin typeface="Arial" pitchFamily="34" charset="0"/>
                <a:cs typeface="Arial" pitchFamily="34" charset="0"/>
              </a:rPr>
              <a:t>(e = 0)</a:t>
            </a:r>
            <a:endParaRPr lang="en-US" sz="4400" dirty="0">
              <a:solidFill>
                <a:prstClr val="black"/>
              </a:solidFill>
              <a:latin typeface="NikoshBAN" pitchFamily="2" charset="0"/>
              <a:cs typeface="NikoshBAN" pitchFamily="2" charset="0"/>
            </a:endParaRPr>
          </a:p>
        </p:txBody>
      </p:sp>
      <p:pic>
        <p:nvPicPr>
          <p:cNvPr id="8" name="Picture 7" descr="rod.png"/>
          <p:cNvPicPr>
            <a:picLocks noChangeAspect="1"/>
          </p:cNvPicPr>
          <p:nvPr/>
        </p:nvPicPr>
        <p:blipFill>
          <a:blip r:embed="rId5" cstate="print"/>
          <a:stretch>
            <a:fillRect/>
          </a:stretch>
        </p:blipFill>
        <p:spPr>
          <a:xfrm>
            <a:off x="969334" y="5638800"/>
            <a:ext cx="2307266" cy="533400"/>
          </a:xfrm>
          <a:prstGeom prst="rect">
            <a:avLst/>
          </a:prstGeom>
        </p:spPr>
      </p:pic>
      <p:cxnSp>
        <p:nvCxnSpPr>
          <p:cNvPr id="10" name="Straight Connector 9"/>
          <p:cNvCxnSpPr/>
          <p:nvPr/>
        </p:nvCxnSpPr>
        <p:spPr>
          <a:xfrm rot="5400000" flipH="1" flipV="1">
            <a:off x="4044374" y="3313906"/>
            <a:ext cx="838200"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4181008" y="3313906"/>
            <a:ext cx="838200"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91000" y="3896380"/>
            <a:ext cx="2778325" cy="523220"/>
          </a:xfrm>
          <a:prstGeom prst="rect">
            <a:avLst/>
          </a:prstGeom>
          <a:solidFill>
            <a:schemeClr val="bg1"/>
          </a:solidFill>
          <a:ln w="38100">
            <a:noFill/>
          </a:ln>
        </p:spPr>
        <p:txBody>
          <a:bodyPr wrap="none" rtlCol="0">
            <a:spAutoFit/>
          </a:bodyPr>
          <a:lstStyle/>
          <a:p>
            <a:r>
              <a:rPr lang="en-US" sz="2800" dirty="0">
                <a:solidFill>
                  <a:prstClr val="black"/>
                </a:solidFill>
                <a:latin typeface="NikoshBAN" pitchFamily="2" charset="0"/>
                <a:cs typeface="NikoshBAN" pitchFamily="2" charset="0"/>
              </a:rPr>
              <a:t>প্রধান স্কেল পাঠ </a:t>
            </a:r>
            <a:r>
              <a:rPr lang="en-US" sz="2800" dirty="0">
                <a:solidFill>
                  <a:prstClr val="black"/>
                </a:solidFill>
                <a:latin typeface="Arial" pitchFamily="34" charset="0"/>
                <a:cs typeface="Arial" pitchFamily="34" charset="0"/>
              </a:rPr>
              <a:t>(M) =</a:t>
            </a:r>
            <a:endParaRPr lang="en-US" sz="2800" dirty="0">
              <a:solidFill>
                <a:prstClr val="black"/>
              </a:solidFill>
              <a:latin typeface="NikoshBAN" pitchFamily="2" charset="0"/>
              <a:cs typeface="NikoshBAN" pitchFamily="2" charset="0"/>
            </a:endParaRPr>
          </a:p>
        </p:txBody>
      </p:sp>
      <p:sp>
        <p:nvSpPr>
          <p:cNvPr id="15" name="TextBox 14"/>
          <p:cNvSpPr txBox="1"/>
          <p:nvPr/>
        </p:nvSpPr>
        <p:spPr>
          <a:xfrm>
            <a:off x="6945262" y="3896380"/>
            <a:ext cx="1489510" cy="523220"/>
          </a:xfrm>
          <a:prstGeom prst="rect">
            <a:avLst/>
          </a:prstGeom>
          <a:solidFill>
            <a:schemeClr val="bg1"/>
          </a:solidFill>
          <a:ln w="38100">
            <a:noFill/>
          </a:ln>
        </p:spPr>
        <p:txBody>
          <a:bodyPr wrap="none" rtlCol="0">
            <a:spAutoFit/>
          </a:bodyPr>
          <a:lstStyle/>
          <a:p>
            <a:r>
              <a:rPr lang="en-US" sz="2800" dirty="0">
                <a:solidFill>
                  <a:prstClr val="black"/>
                </a:solidFill>
                <a:latin typeface="Arial" pitchFamily="34" charset="0"/>
                <a:cs typeface="Arial" pitchFamily="34" charset="0"/>
              </a:rPr>
              <a:t>3.4</a:t>
            </a:r>
            <a:r>
              <a:rPr lang="en-US" sz="2800" dirty="0">
                <a:solidFill>
                  <a:prstClr val="black"/>
                </a:solidFill>
                <a:latin typeface="NikoshBAN" pitchFamily="2" charset="0"/>
                <a:cs typeface="NikoshBAN" pitchFamily="2" charset="0"/>
              </a:rPr>
              <a:t> </a:t>
            </a:r>
            <a:r>
              <a:rPr lang="en-US" sz="2800" dirty="0" err="1">
                <a:solidFill>
                  <a:prstClr val="black"/>
                </a:solidFill>
                <a:latin typeface="NikoshBAN" pitchFamily="2" charset="0"/>
                <a:cs typeface="NikoshBAN" pitchFamily="2" charset="0"/>
              </a:rPr>
              <a:t>সে.মি</a:t>
            </a:r>
            <a:r>
              <a:rPr lang="en-US" sz="2800" dirty="0">
                <a:solidFill>
                  <a:prstClr val="black"/>
                </a:solidFill>
                <a:latin typeface="NikoshBAN" pitchFamily="2" charset="0"/>
                <a:cs typeface="NikoshBAN" pitchFamily="2" charset="0"/>
              </a:rPr>
              <a:t>.</a:t>
            </a:r>
          </a:p>
        </p:txBody>
      </p:sp>
      <p:sp>
        <p:nvSpPr>
          <p:cNvPr id="12" name="TextBox 11"/>
          <p:cNvSpPr txBox="1"/>
          <p:nvPr/>
        </p:nvSpPr>
        <p:spPr>
          <a:xfrm>
            <a:off x="4191000" y="4505980"/>
            <a:ext cx="2970685" cy="523220"/>
          </a:xfrm>
          <a:prstGeom prst="rect">
            <a:avLst/>
          </a:prstGeom>
          <a:solidFill>
            <a:schemeClr val="bg1"/>
          </a:solidFill>
          <a:ln w="28575">
            <a:noFill/>
          </a:ln>
        </p:spPr>
        <p:txBody>
          <a:bodyPr wrap="none" rtlCol="0">
            <a:spAutoFit/>
          </a:bodyPr>
          <a:lstStyle/>
          <a:p>
            <a:r>
              <a:rPr lang="en-US" sz="2800" dirty="0">
                <a:solidFill>
                  <a:prstClr val="black"/>
                </a:solidFill>
                <a:latin typeface="NikoshBAN" pitchFamily="2" charset="0"/>
                <a:cs typeface="NikoshBAN" pitchFamily="2" charset="0"/>
              </a:rPr>
              <a:t>ভার্নিয়ার </a:t>
            </a:r>
            <a:r>
              <a:rPr lang="en-US" sz="2800" dirty="0" err="1">
                <a:solidFill>
                  <a:prstClr val="black"/>
                </a:solidFill>
                <a:latin typeface="NikoshBAN" pitchFamily="2" charset="0"/>
                <a:cs typeface="NikoshBAN" pitchFamily="2" charset="0"/>
              </a:rPr>
              <a:t>সমপাতন</a:t>
            </a:r>
            <a:r>
              <a:rPr lang="en-US" sz="2800" dirty="0">
                <a:solidFill>
                  <a:prstClr val="black"/>
                </a:solidFill>
                <a:latin typeface="NikoshBAN" pitchFamily="2" charset="0"/>
                <a:cs typeface="NikoshBAN" pitchFamily="2" charset="0"/>
              </a:rPr>
              <a:t> </a:t>
            </a:r>
            <a:r>
              <a:rPr lang="en-US" sz="2800" dirty="0">
                <a:solidFill>
                  <a:prstClr val="black"/>
                </a:solidFill>
                <a:latin typeface="Arial" pitchFamily="34" charset="0"/>
                <a:cs typeface="Arial" pitchFamily="34" charset="0"/>
              </a:rPr>
              <a:t>(V)</a:t>
            </a:r>
            <a:r>
              <a:rPr lang="en-US" sz="2800" dirty="0">
                <a:solidFill>
                  <a:prstClr val="black"/>
                </a:solidFill>
                <a:latin typeface="NikoshBAN" pitchFamily="2" charset="0"/>
                <a:cs typeface="NikoshBAN" pitchFamily="2" charset="0"/>
              </a:rPr>
              <a:t>=</a:t>
            </a:r>
          </a:p>
        </p:txBody>
      </p:sp>
      <p:sp>
        <p:nvSpPr>
          <p:cNvPr id="13" name="TextBox 12"/>
          <p:cNvSpPr txBox="1"/>
          <p:nvPr/>
        </p:nvSpPr>
        <p:spPr>
          <a:xfrm>
            <a:off x="7158789" y="4499811"/>
            <a:ext cx="385042" cy="523220"/>
          </a:xfrm>
          <a:prstGeom prst="rect">
            <a:avLst/>
          </a:prstGeom>
          <a:solidFill>
            <a:schemeClr val="bg1"/>
          </a:solidFill>
          <a:ln w="28575">
            <a:noFill/>
          </a:ln>
        </p:spPr>
        <p:txBody>
          <a:bodyPr wrap="none" rtlCol="0">
            <a:spAutoFit/>
          </a:bodyPr>
          <a:lstStyle/>
          <a:p>
            <a:r>
              <a:rPr lang="en-US" sz="2800" dirty="0">
                <a:solidFill>
                  <a:prstClr val="black"/>
                </a:solidFill>
                <a:latin typeface="Arial" pitchFamily="34" charset="0"/>
                <a:cs typeface="Arial" pitchFamily="34" charset="0"/>
              </a:rPr>
              <a:t>2</a:t>
            </a:r>
          </a:p>
        </p:txBody>
      </p:sp>
      <p:sp>
        <p:nvSpPr>
          <p:cNvPr id="18" name="Frame 17"/>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1000"/>
                                        <p:tgtEl>
                                          <p:spTgt spid="6"/>
                                        </p:tgtEl>
                                      </p:cBhvr>
                                    </p:animEffect>
                                  </p:childTnLst>
                                </p:cTn>
                              </p:par>
                              <p:par>
                                <p:cTn id="8" presetID="35" presetClass="emph" presetSubtype="0" repeatCount="indefinite" fill="hold" nodeType="withEffect">
                                  <p:stCondLst>
                                    <p:cond delay="0"/>
                                  </p:stCondLst>
                                  <p:endCondLst>
                                    <p:cond evt="onNext" delay="0">
                                      <p:tgtEl>
                                        <p:sldTgt/>
                                      </p:tgtEl>
                                    </p:cond>
                                  </p:endCondLst>
                                  <p:childTnLst>
                                    <p:anim calcmode="discrete" valueType="str">
                                      <p:cBhvr>
                                        <p:cTn id="9" dur="1000" fill="hold"/>
                                        <p:tgtEl>
                                          <p:spTgt spid="6"/>
                                        </p:tgtEl>
                                        <p:attrNameLst>
                                          <p:attrName>style.visibility</p:attrName>
                                        </p:attrNameLst>
                                      </p:cBhvr>
                                      <p:tavLst>
                                        <p:tav tm="0">
                                          <p:val>
                                            <p:strVal val="hidden"/>
                                          </p:val>
                                        </p:tav>
                                        <p:tav tm="50000">
                                          <p:val>
                                            <p:strVal val="visible"/>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anim calcmode="discrete" valueType="clr">
                                      <p:cBhvr override="childStyle">
                                        <p:cTn id="1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gtEl>
                                        <p:attrNameLst>
                                          <p:attrName>fillcolor</p:attrName>
                                        </p:attrNameLst>
                                      </p:cBhvr>
                                      <p:tavLst>
                                        <p:tav tm="0">
                                          <p:val>
                                            <p:clrVal>
                                              <a:schemeClr val="accent2"/>
                                            </p:clrVal>
                                          </p:val>
                                        </p:tav>
                                        <p:tav tm="50000">
                                          <p:val>
                                            <p:clrVal>
                                              <a:schemeClr val="hlink"/>
                                            </p:clrVal>
                                          </p:val>
                                        </p:tav>
                                      </p:tavLst>
                                    </p:anim>
                                    <p:set>
                                      <p:cBhvr>
                                        <p:cTn id="16" dur="80"/>
                                        <p:tgtEl>
                                          <p:spTgt spid="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nodeType="clickEffect">
                                  <p:stCondLst>
                                    <p:cond delay="0"/>
                                  </p:stCondLst>
                                  <p:childTnLst>
                                    <p:animMotion origin="layout" path="M 3.33333E-6 -1.56337E-6 L 0.31666 -1.56337E-6 " pathEditMode="fixed" rAng="0" ptsTypes="AA">
                                      <p:cBhvr>
                                        <p:cTn id="20" dur="2000" fill="hold"/>
                                        <p:tgtEl>
                                          <p:spTgt spid="16"/>
                                        </p:tgtEl>
                                        <p:attrNameLst>
                                          <p:attrName>ppt_x</p:attrName>
                                          <p:attrName>ppt_y</p:attrName>
                                        </p:attrNameLst>
                                      </p:cBhvr>
                                      <p:rCtr x="158" y="0"/>
                                    </p:animMotion>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nodeType="clickEffect">
                                  <p:stCondLst>
                                    <p:cond delay="0"/>
                                  </p:stCondLst>
                                  <p:childTnLst>
                                    <p:animMotion origin="layout" path="M 3.33333E-6 -1.11111E-6 L 3.33333E-6 -0.31667 " pathEditMode="fixed" rAng="0" ptsTypes="AA">
                                      <p:cBhvr>
                                        <p:cTn id="30" dur="2000" fill="hold"/>
                                        <p:tgtEl>
                                          <p:spTgt spid="8"/>
                                        </p:tgtEl>
                                        <p:attrNameLst>
                                          <p:attrName>ppt_x</p:attrName>
                                          <p:attrName>ppt_y</p:attrName>
                                        </p:attrNameLst>
                                      </p:cBhvr>
                                      <p:rCtr x="0" y="-158"/>
                                    </p:animMotion>
                                  </p:childTnLst>
                                </p:cTn>
                              </p:par>
                            </p:childTnLst>
                          </p:cTn>
                        </p:par>
                      </p:childTnLst>
                    </p:cTn>
                  </p:par>
                  <p:par>
                    <p:cTn id="31" fill="hold">
                      <p:stCondLst>
                        <p:cond delay="indefinite"/>
                      </p:stCondLst>
                      <p:childTnLst>
                        <p:par>
                          <p:cTn id="32" fill="hold">
                            <p:stCondLst>
                              <p:cond delay="0"/>
                            </p:stCondLst>
                            <p:childTnLst>
                              <p:par>
                                <p:cTn id="33" presetID="35" presetClass="path" presetSubtype="0" accel="50000" decel="50000" fill="hold" nodeType="clickEffect">
                                  <p:stCondLst>
                                    <p:cond delay="0"/>
                                  </p:stCondLst>
                                  <p:childTnLst>
                                    <p:animMotion origin="layout" path="M 0.3125 -2.96296E-6 L 0.25416 -2.96296E-6 " pathEditMode="fixed" rAng="0" ptsTypes="AA">
                                      <p:cBhvr>
                                        <p:cTn id="34" dur="2000" fill="hold"/>
                                        <p:tgtEl>
                                          <p:spTgt spid="16"/>
                                        </p:tgtEl>
                                        <p:attrNameLst>
                                          <p:attrName>ppt_x</p:attrName>
                                          <p:attrName>ppt_y</p:attrName>
                                        </p:attrNameLst>
                                      </p:cBhvr>
                                      <p:rCtr x="-29" y="0"/>
                                    </p:animMotion>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ppt_x</p:attrName>
                                        </p:attrNameLst>
                                      </p:cBhvr>
                                      <p:tavLst>
                                        <p:tav tm="0">
                                          <p:val>
                                            <p:strVal val="#ppt_x"/>
                                          </p:val>
                                        </p:tav>
                                        <p:tav tm="100000">
                                          <p:val>
                                            <p:strVal val="#ppt_x"/>
                                          </p:val>
                                        </p:tav>
                                      </p:tavLst>
                                    </p:anim>
                                    <p:anim calcmode="lin" valueType="num">
                                      <p:cBhvr>
                                        <p:cTn id="41" dur="2000" fill="hold"/>
                                        <p:tgtEl>
                                          <p:spTgt spid="10"/>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35" presetClass="emph" presetSubtype="0" repeatCount="indefinite" fill="hold" nodeType="afterEffect">
                                  <p:stCondLst>
                                    <p:cond delay="0"/>
                                  </p:stCondLst>
                                  <p:endCondLst>
                                    <p:cond evt="onNext" delay="0">
                                      <p:tgtEl>
                                        <p:sldTgt/>
                                      </p:tgtEl>
                                    </p:cond>
                                  </p:endCondLst>
                                  <p:childTnLst>
                                    <p:anim calcmode="discrete" valueType="str">
                                      <p:cBhvr>
                                        <p:cTn id="44" dur="1000" fill="hold"/>
                                        <p:tgtEl>
                                          <p:spTgt spid="10"/>
                                        </p:tgtEl>
                                        <p:attrNameLst>
                                          <p:attrName>style.visibility</p:attrName>
                                        </p:attrNameLst>
                                      </p:cBhvr>
                                      <p:tavLst>
                                        <p:tav tm="0">
                                          <p:val>
                                            <p:strVal val="hidden"/>
                                          </p:val>
                                        </p:tav>
                                        <p:tav tm="50000">
                                          <p:val>
                                            <p:strVal val="visible"/>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20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40" presetClass="entr" presetSubtype="0" fill="hold" grpId="0" nodeType="clickEffect">
                                  <p:stCondLst>
                                    <p:cond delay="0"/>
                                  </p:stCondLst>
                                  <p:iterate type="lt">
                                    <p:tmPct val="10000"/>
                                  </p:iterate>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1"/>
                                          </p:val>
                                        </p:tav>
                                        <p:tav tm="100000">
                                          <p:val>
                                            <p:strVal val="#ppt_x"/>
                                          </p:val>
                                        </p:tav>
                                      </p:tavLst>
                                    </p:anim>
                                    <p:anim calcmode="lin" valueType="num">
                                      <p:cBhvr>
                                        <p:cTn id="56"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1000"/>
                            </p:stCondLst>
                            <p:childTnLst>
                              <p:par>
                                <p:cTn id="65" presetID="35" presetClass="emph" presetSubtype="0" repeatCount="indefinite" fill="hold" nodeType="afterEffect">
                                  <p:stCondLst>
                                    <p:cond delay="0"/>
                                  </p:stCondLst>
                                  <p:endCondLst>
                                    <p:cond evt="onNext" delay="0">
                                      <p:tgtEl>
                                        <p:sldTgt/>
                                      </p:tgtEl>
                                    </p:cond>
                                  </p:endCondLst>
                                  <p:childTnLst>
                                    <p:anim calcmode="discrete" valueType="str">
                                      <p:cBhvr>
                                        <p:cTn id="66" dur="1000" fill="hold"/>
                                        <p:tgtEl>
                                          <p:spTgt spid="11"/>
                                        </p:tgtEl>
                                        <p:attrNameLst>
                                          <p:attrName>style.visibility</p:attrName>
                                        </p:attrNameLst>
                                      </p:cBhvr>
                                      <p:tavLst>
                                        <p:tav tm="0">
                                          <p:val>
                                            <p:strVal val="hidden"/>
                                          </p:val>
                                        </p:tav>
                                        <p:tav tm="50000">
                                          <p:val>
                                            <p:strVal val="visible"/>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left)">
                                      <p:cBhvr>
                                        <p:cTn id="71" dur="20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40" presetClass="entr" presetSubtype="0" fill="hold" grpId="0" nodeType="clickEffect">
                                  <p:stCondLst>
                                    <p:cond delay="0"/>
                                  </p:stCondLst>
                                  <p:iterate type="lt">
                                    <p:tmPct val="10000"/>
                                  </p:iterate>
                                  <p:childTnLst>
                                    <p:set>
                                      <p:cBhvr>
                                        <p:cTn id="75" dur="1" fill="hold">
                                          <p:stCondLst>
                                            <p:cond delay="0"/>
                                          </p:stCondLst>
                                        </p:cTn>
                                        <p:tgtEl>
                                          <p:spTgt spid="13"/>
                                        </p:tgtEl>
                                        <p:attrNameLst>
                                          <p:attrName>style.visibility</p:attrName>
                                        </p:attrNameLst>
                                      </p:cBhvr>
                                      <p:to>
                                        <p:strVal val="visible"/>
                                      </p:to>
                                    </p:set>
                                    <p:animEffect transition="in" filter="fade">
                                      <p:cBhvr>
                                        <p:cTn id="76" dur="1000"/>
                                        <p:tgtEl>
                                          <p:spTgt spid="13"/>
                                        </p:tgtEl>
                                      </p:cBhvr>
                                    </p:animEffect>
                                    <p:anim calcmode="lin" valueType="num">
                                      <p:cBhvr>
                                        <p:cTn id="77" dur="1000" fill="hold"/>
                                        <p:tgtEl>
                                          <p:spTgt spid="13"/>
                                        </p:tgtEl>
                                        <p:attrNameLst>
                                          <p:attrName>ppt_x</p:attrName>
                                        </p:attrNameLst>
                                      </p:cBhvr>
                                      <p:tavLst>
                                        <p:tav tm="0">
                                          <p:val>
                                            <p:strVal val="#ppt_x-.1"/>
                                          </p:val>
                                        </p:tav>
                                        <p:tav tm="100000">
                                          <p:val>
                                            <p:strVal val="#ppt_x"/>
                                          </p:val>
                                        </p:tav>
                                      </p:tavLst>
                                    </p:anim>
                                    <p:anim calcmode="lin" valueType="num">
                                      <p:cBhvr>
                                        <p:cTn id="7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ounded Rectangle 1"/>
          <p:cNvSpPr/>
          <p:nvPr/>
        </p:nvSpPr>
        <p:spPr>
          <a:xfrm>
            <a:off x="1676400" y="457200"/>
            <a:ext cx="5334000" cy="685800"/>
          </a:xfrm>
          <a:prstGeom prst="roundRect">
            <a:avLst/>
          </a:prstGeom>
          <a:solidFill>
            <a:schemeClr val="bg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prstClr val="black"/>
                </a:solidFill>
                <a:latin typeface="NikoshBAN" pitchFamily="2" charset="0"/>
                <a:cs typeface="NikoshBAN" pitchFamily="2" charset="0"/>
              </a:rPr>
              <a:t>দন্ডের দৈর্ঘ্য নির্ণয়ের ছক</a:t>
            </a:r>
            <a:endParaRPr lang="en-US" sz="4400" dirty="0">
              <a:solidFill>
                <a:prstClr val="black"/>
              </a:solidFill>
            </a:endParaRPr>
          </a:p>
        </p:txBody>
      </p:sp>
      <p:graphicFrame>
        <p:nvGraphicFramePr>
          <p:cNvPr id="3" name="Table 2"/>
          <p:cNvGraphicFramePr>
            <a:graphicFrameLocks noGrp="1"/>
          </p:cNvGraphicFramePr>
          <p:nvPr/>
        </p:nvGraphicFramePr>
        <p:xfrm>
          <a:off x="304800" y="2682165"/>
          <a:ext cx="8534400" cy="3550995"/>
        </p:xfrm>
        <a:graphic>
          <a:graphicData uri="http://schemas.openxmlformats.org/drawingml/2006/table">
            <a:tbl>
              <a:tblPr firstRow="1" bandRow="1">
                <a:tableStyleId>{616DA210-FB5B-4158-B5E0-FEB733F419BA}</a:tableStyleId>
              </a:tblPr>
              <a:tblGrid>
                <a:gridCol w="990598"/>
                <a:gridCol w="1143000"/>
                <a:gridCol w="990600"/>
                <a:gridCol w="1219200"/>
                <a:gridCol w="838200"/>
                <a:gridCol w="2362200"/>
                <a:gridCol w="990602"/>
              </a:tblGrid>
              <a:tr h="11124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err="1" smtClean="0">
                          <a:latin typeface="NikoshBAN" pitchFamily="2" charset="0"/>
                          <a:cs typeface="NikoshBAN" pitchFamily="2" charset="0"/>
                        </a:rPr>
                        <a:t>পর্যবে</a:t>
                      </a:r>
                      <a:r>
                        <a:rPr lang="en-US" sz="2200" baseline="0" dirty="0" err="1" smtClean="0">
                          <a:latin typeface="NikoshBAN" pitchFamily="2" charset="0"/>
                          <a:cs typeface="NikoshBAN" pitchFamily="2" charset="0"/>
                        </a:rPr>
                        <a:t>ক্ষণ</a:t>
                      </a:r>
                      <a:endParaRPr lang="en-US" sz="2200" baseline="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200" baseline="0" dirty="0" smtClean="0">
                          <a:latin typeface="NikoshBAN" pitchFamily="2" charset="0"/>
                          <a:cs typeface="NikoshBAN" pitchFamily="2" charset="0"/>
                        </a:rPr>
                        <a:t> </a:t>
                      </a:r>
                      <a:r>
                        <a:rPr lang="en-US" sz="2200" baseline="0" dirty="0" err="1" smtClean="0">
                          <a:latin typeface="NikoshBAN" pitchFamily="2" charset="0"/>
                          <a:cs typeface="NikoshBAN" pitchFamily="2" charset="0"/>
                        </a:rPr>
                        <a:t>সংখ্যা</a:t>
                      </a:r>
                      <a:r>
                        <a:rPr lang="en-US" sz="2200" baseline="0" dirty="0" smtClean="0">
                          <a:latin typeface="NikoshBAN" pitchFamily="2" charset="0"/>
                          <a:cs typeface="NikoshBAN" pitchFamily="2" charset="0"/>
                        </a:rPr>
                        <a:t> </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err="1" smtClean="0">
                          <a:latin typeface="NikoshBAN" pitchFamily="2" charset="0"/>
                          <a:cs typeface="NikoshBAN" pitchFamily="2" charset="0"/>
                        </a:rPr>
                        <a:t>প্রধান</a:t>
                      </a:r>
                      <a:r>
                        <a:rPr lang="en-US" sz="2200" dirty="0" smtClean="0">
                          <a:latin typeface="NikoshBAN" pitchFamily="2" charset="0"/>
                          <a:cs typeface="NikoshBAN" pitchFamily="2" charset="0"/>
                        </a:rPr>
                        <a:t> </a:t>
                      </a:r>
                      <a:r>
                        <a:rPr lang="en-US" sz="2200" dirty="0" err="1" smtClean="0">
                          <a:latin typeface="NikoshBAN" pitchFamily="2" charset="0"/>
                          <a:cs typeface="NikoshBAN" pitchFamily="2" charset="0"/>
                        </a:rPr>
                        <a:t>স্কেল</a:t>
                      </a:r>
                      <a:r>
                        <a:rPr lang="en-US" sz="2200" dirty="0" smtClean="0">
                          <a:latin typeface="NikoshBAN" pitchFamily="2" charset="0"/>
                          <a:cs typeface="NikoshBAN" pitchFamily="2"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NikoshBAN" pitchFamily="2" charset="0"/>
                          <a:cs typeface="NikoshBAN" pitchFamily="2" charset="0"/>
                        </a:rPr>
                        <a:t>   পাঠ </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 </a:t>
                      </a:r>
                      <a:r>
                        <a:rPr lang="en-US" sz="2000" dirty="0" smtClean="0">
                          <a:latin typeface="Arial" pitchFamily="34" charset="0"/>
                          <a:cs typeface="Arial" pitchFamily="34" charset="0"/>
                        </a:rPr>
                        <a:t>M cm)</a:t>
                      </a:r>
                      <a:endParaRPr lang="en-US" sz="2200" dirty="0" smtClean="0">
                        <a:latin typeface="Arial" pitchFamily="34" charset="0"/>
                        <a:cs typeface="Arial" pitchFamily="34" charset="0"/>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err="1" smtClean="0">
                          <a:latin typeface="NikoshBAN" pitchFamily="2" charset="0"/>
                          <a:cs typeface="NikoshBAN" pitchFamily="2" charset="0"/>
                        </a:rPr>
                        <a:t>ভার্নিয়ার</a:t>
                      </a:r>
                      <a:r>
                        <a:rPr lang="en-US" sz="2200" dirty="0" smtClean="0">
                          <a:latin typeface="NikoshBAN" pitchFamily="2" charset="0"/>
                          <a:cs typeface="NikoshBAN" pitchFamily="2" charset="0"/>
                        </a:rPr>
                        <a:t> </a:t>
                      </a:r>
                      <a:r>
                        <a:rPr lang="en-US" sz="2200" dirty="0" err="1" smtClean="0">
                          <a:latin typeface="NikoshBAN" pitchFamily="2" charset="0"/>
                          <a:cs typeface="NikoshBAN" pitchFamily="2" charset="0"/>
                        </a:rPr>
                        <a:t>সমপাতন</a:t>
                      </a:r>
                      <a:r>
                        <a:rPr lang="en-US" sz="2200" dirty="0" smtClean="0">
                          <a:latin typeface="NikoshBAN" pitchFamily="2" charset="0"/>
                          <a:cs typeface="NikoshBAN" pitchFamily="2"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 </a:t>
                      </a:r>
                      <a:r>
                        <a:rPr lang="en-US" sz="2000" dirty="0" smtClean="0">
                          <a:latin typeface="Arial" pitchFamily="34" charset="0"/>
                          <a:cs typeface="Arial" pitchFamily="34" charset="0"/>
                        </a:rPr>
                        <a:t>V </a:t>
                      </a:r>
                      <a:endParaRPr lang="en-US" sz="1800" dirty="0" smtClean="0">
                        <a:latin typeface="Arial" pitchFamily="34" charset="0"/>
                        <a:cs typeface="Arial" pitchFamily="34" charset="0"/>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err="1" smtClean="0">
                          <a:latin typeface="NikoshBAN" pitchFamily="2" charset="0"/>
                          <a:cs typeface="NikoshBAN" pitchFamily="2" charset="0"/>
                        </a:rPr>
                        <a:t>ভার্নিয়ার</a:t>
                      </a:r>
                      <a:r>
                        <a:rPr lang="en-US" sz="2200" dirty="0" smtClean="0">
                          <a:latin typeface="NikoshBAN" pitchFamily="2" charset="0"/>
                          <a:cs typeface="NikoshBAN" pitchFamily="2"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NikoshBAN" pitchFamily="2" charset="0"/>
                          <a:cs typeface="NikoshBAN" pitchFamily="2" charset="0"/>
                        </a:rPr>
                        <a:t>  ধ্রুবক</a:t>
                      </a:r>
                      <a:r>
                        <a:rPr lang="bn-BD" sz="2200" dirty="0" smtClean="0">
                          <a:latin typeface="NikoshBAN" pitchFamily="2" charset="0"/>
                          <a:cs typeface="NikoshBAN" pitchFamily="2" charset="0"/>
                        </a:rPr>
                        <a:t> </a:t>
                      </a:r>
                      <a:r>
                        <a:rPr lang="en-US" sz="2200" dirty="0" smtClean="0">
                          <a:latin typeface="NikoshBAN" pitchFamily="2" charset="0"/>
                          <a:cs typeface="NikoshBAN" pitchFamily="2"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(V.C </a:t>
                      </a:r>
                      <a:r>
                        <a:rPr lang="en-US" sz="2200" dirty="0" smtClean="0">
                          <a:latin typeface="Arial" pitchFamily="34" charset="0"/>
                          <a:cs typeface="Arial" pitchFamily="34" charset="0"/>
                        </a:rPr>
                        <a:t>cm)</a:t>
                      </a:r>
                      <a:endParaRPr lang="en-US" sz="2200" dirty="0" smtClean="0"/>
                    </a:p>
                  </a:txBody>
                  <a:tcPr/>
                </a:tc>
                <a:tc>
                  <a:txBody>
                    <a:bodyPr/>
                    <a:lstStyle/>
                    <a:p>
                      <a:r>
                        <a:rPr lang="en-US" sz="2200" dirty="0" err="1" smtClean="0">
                          <a:latin typeface="NikoshBAN" pitchFamily="2" charset="0"/>
                          <a:cs typeface="NikoshBAN" pitchFamily="2" charset="0"/>
                        </a:rPr>
                        <a:t>যান্ত্রিক</a:t>
                      </a:r>
                      <a:r>
                        <a:rPr lang="en-US" sz="2200" dirty="0" smtClean="0">
                          <a:latin typeface="NikoshBAN" pitchFamily="2" charset="0"/>
                          <a:cs typeface="NikoshBAN" pitchFamily="2" charset="0"/>
                        </a:rPr>
                        <a:t> ত্রুটি  </a:t>
                      </a:r>
                    </a:p>
                    <a:p>
                      <a:r>
                        <a:rPr lang="en-US" sz="1800" dirty="0" smtClean="0"/>
                        <a:t> ±</a:t>
                      </a:r>
                      <a:r>
                        <a:rPr lang="en-US" sz="2000" dirty="0" smtClean="0">
                          <a:latin typeface="Arial" pitchFamily="34" charset="0"/>
                          <a:cs typeface="Arial" pitchFamily="34" charset="0"/>
                        </a:rPr>
                        <a:t>e cm</a:t>
                      </a:r>
                      <a:endParaRPr lang="en-US" dirty="0">
                        <a:latin typeface="Arial" pitchFamily="34" charset="0"/>
                        <a:cs typeface="Arial" pitchFamily="34" charset="0"/>
                      </a:endParaRPr>
                    </a:p>
                  </a:txBody>
                  <a:tcPr/>
                </a:tc>
                <a:tc>
                  <a:txBody>
                    <a:bodyPr/>
                    <a:lstStyle/>
                    <a:p>
                      <a:r>
                        <a:rPr lang="en-US" sz="2200" dirty="0" smtClean="0">
                          <a:solidFill>
                            <a:schemeClr val="tx1"/>
                          </a:solidFill>
                          <a:latin typeface="NikoshBAN" pitchFamily="2" charset="0"/>
                          <a:cs typeface="NikoshBAN" pitchFamily="2" charset="0"/>
                        </a:rPr>
                        <a:t>  দৈর্ঘ্য L</a:t>
                      </a:r>
                    </a:p>
                    <a:p>
                      <a:r>
                        <a:rPr lang="en-US" sz="2200" dirty="0" smtClean="0">
                          <a:solidFill>
                            <a:schemeClr val="tx1"/>
                          </a:solidFill>
                          <a:latin typeface="NikoshBAN" pitchFamily="2" charset="0"/>
                          <a:cs typeface="NikoshBAN" pitchFamily="2" charset="0"/>
                        </a:rPr>
                        <a:t>=</a:t>
                      </a:r>
                    </a:p>
                    <a:p>
                      <a:r>
                        <a:rPr lang="en-US" sz="2000" dirty="0" smtClean="0">
                          <a:solidFill>
                            <a:schemeClr val="tx1"/>
                          </a:solidFill>
                          <a:latin typeface="NikoshBAN" pitchFamily="2" charset="0"/>
                          <a:cs typeface="NikoshBAN" pitchFamily="2" charset="0"/>
                        </a:rPr>
                        <a:t>M + V×V.C – (</a:t>
                      </a:r>
                      <a:r>
                        <a:rPr lang="en-US" sz="2000" dirty="0" smtClean="0"/>
                        <a:t>±</a:t>
                      </a:r>
                      <a:r>
                        <a:rPr lang="en-US" sz="2000" dirty="0" smtClean="0">
                          <a:latin typeface="Arial" pitchFamily="34" charset="0"/>
                          <a:cs typeface="Arial" pitchFamily="34" charset="0"/>
                        </a:rPr>
                        <a:t>e)</a:t>
                      </a:r>
                      <a:endParaRPr lang="en-US" sz="2000" dirty="0">
                        <a:latin typeface="NikoshBAN" pitchFamily="2" charset="0"/>
                        <a:cs typeface="NikoshBAN" pitchFamily="2" charset="0"/>
                      </a:endParaRPr>
                    </a:p>
                  </a:txBody>
                  <a:tcPr/>
                </a:tc>
                <a:tc>
                  <a:txBody>
                    <a:bodyPr/>
                    <a:lstStyle/>
                    <a:p>
                      <a:r>
                        <a:rPr lang="en-US" sz="2200" dirty="0" smtClean="0">
                          <a:latin typeface="NikoshBAN" pitchFamily="2" charset="0"/>
                          <a:cs typeface="NikoshBAN" pitchFamily="2" charset="0"/>
                        </a:rPr>
                        <a:t> </a:t>
                      </a:r>
                      <a:r>
                        <a:rPr lang="en-US" sz="2200" dirty="0" err="1" smtClean="0">
                          <a:latin typeface="NikoshBAN" pitchFamily="2" charset="0"/>
                          <a:cs typeface="NikoshBAN" pitchFamily="2" charset="0"/>
                        </a:rPr>
                        <a:t>গড়</a:t>
                      </a:r>
                      <a:r>
                        <a:rPr lang="en-US" sz="2200" dirty="0" smtClean="0">
                          <a:latin typeface="NikoshBAN" pitchFamily="2" charset="0"/>
                          <a:cs typeface="NikoshBAN" pitchFamily="2" charset="0"/>
                        </a:rPr>
                        <a:t>  </a:t>
                      </a:r>
                    </a:p>
                    <a:p>
                      <a:r>
                        <a:rPr lang="en-US" sz="2200" dirty="0" smtClean="0">
                          <a:solidFill>
                            <a:schemeClr val="tx1"/>
                          </a:solidFill>
                          <a:latin typeface="NikoshBAN" pitchFamily="2" charset="0"/>
                          <a:cs typeface="NikoshBAN" pitchFamily="2" charset="0"/>
                        </a:rPr>
                        <a:t> দৈর্ঘ্য </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smtClean="0"/>
                        <a:t>(</a:t>
                      </a:r>
                      <a:r>
                        <a:rPr lang="en-US" sz="2200" smtClean="0">
                          <a:latin typeface="Arial" pitchFamily="34" charset="0"/>
                          <a:cs typeface="Arial" pitchFamily="34" charset="0"/>
                        </a:rPr>
                        <a:t>cm</a:t>
                      </a:r>
                      <a:r>
                        <a:rPr lang="en-US" sz="2200" dirty="0" smtClean="0">
                          <a:latin typeface="Arial" pitchFamily="34" charset="0"/>
                          <a:cs typeface="Arial" pitchFamily="34" charset="0"/>
                        </a:rPr>
                        <a:t>)</a:t>
                      </a:r>
                      <a:endParaRPr lang="en-US" sz="2200" dirty="0" smtClean="0"/>
                    </a:p>
                    <a:p>
                      <a:endParaRPr lang="en-US" sz="2200" dirty="0">
                        <a:latin typeface="NikoshBAN" pitchFamily="2" charset="0"/>
                        <a:cs typeface="NikoshBAN" pitchFamily="2" charset="0"/>
                      </a:endParaRPr>
                    </a:p>
                  </a:txBody>
                  <a:tcPr/>
                </a:tc>
              </a:tr>
              <a:tr h="70614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rowSpan="3">
                  <a:txBody>
                    <a:bodyPr/>
                    <a:lstStyle/>
                    <a:p>
                      <a:endParaRPr lang="en-US" dirty="0"/>
                    </a:p>
                  </a:txBody>
                  <a:tcPr/>
                </a:tc>
              </a:tr>
              <a:tr h="706145">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vMerge="1">
                  <a:txBody>
                    <a:bodyPr/>
                    <a:lstStyle/>
                    <a:p>
                      <a:endParaRPr lang="en-US" dirty="0"/>
                    </a:p>
                  </a:txBody>
                  <a:tcPr/>
                </a:tc>
              </a:tr>
              <a:tr h="706145">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vMerge="1">
                  <a:txBody>
                    <a:bodyPr/>
                    <a:lstStyle/>
                    <a:p>
                      <a:endParaRPr lang="en-US" dirty="0"/>
                    </a:p>
                  </a:txBody>
                  <a:tcPr/>
                </a:tc>
              </a:tr>
            </a:tbl>
          </a:graphicData>
        </a:graphic>
      </p:graphicFrame>
      <p:sp>
        <p:nvSpPr>
          <p:cNvPr id="4" name="TextBox 3"/>
          <p:cNvSpPr txBox="1"/>
          <p:nvPr/>
        </p:nvSpPr>
        <p:spPr>
          <a:xfrm>
            <a:off x="1061164" y="1361182"/>
            <a:ext cx="6787436" cy="1077218"/>
          </a:xfrm>
          <a:prstGeom prst="rect">
            <a:avLst/>
          </a:prstGeom>
          <a:noFill/>
        </p:spPr>
        <p:txBody>
          <a:bodyPr wrap="none" rtlCol="0">
            <a:spAutoFit/>
          </a:bodyPr>
          <a:lstStyle/>
          <a:p>
            <a:r>
              <a:rPr lang="en-US" sz="3200" dirty="0">
                <a:solidFill>
                  <a:prstClr val="black"/>
                </a:solidFill>
                <a:latin typeface="NikoshBAN" pitchFamily="2" charset="0"/>
                <a:cs typeface="NikoshBAN" pitchFamily="2" charset="0"/>
              </a:rPr>
              <a:t>দন্ডটিকে ৩ বার স্লাইড ক্যালিপার্সের নিম্ন চোয়ালদুটির </a:t>
            </a:r>
          </a:p>
          <a:p>
            <a:r>
              <a:rPr lang="en-US" sz="3200" dirty="0">
                <a:solidFill>
                  <a:prstClr val="black"/>
                </a:solidFill>
                <a:latin typeface="NikoshBAN" pitchFamily="2" charset="0"/>
                <a:cs typeface="NikoshBAN" pitchFamily="2" charset="0"/>
              </a:rPr>
              <a:t>মাঝে রেখে ৩ বার পাঠ নিয়ে নিচের ছকে বসাই</a:t>
            </a:r>
          </a:p>
        </p:txBody>
      </p:sp>
      <p:sp>
        <p:nvSpPr>
          <p:cNvPr id="6" name="Rectangle 5"/>
          <p:cNvSpPr/>
          <p:nvPr/>
        </p:nvSpPr>
        <p:spPr>
          <a:xfrm>
            <a:off x="1295400" y="4038600"/>
            <a:ext cx="114300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latin typeface="Arial" pitchFamily="34" charset="0"/>
                <a:cs typeface="Arial" pitchFamily="34" charset="0"/>
              </a:rPr>
              <a:t>3.4</a:t>
            </a:r>
          </a:p>
        </p:txBody>
      </p:sp>
      <p:sp>
        <p:nvSpPr>
          <p:cNvPr id="7" name="Rectangle 6"/>
          <p:cNvSpPr/>
          <p:nvPr/>
        </p:nvSpPr>
        <p:spPr>
          <a:xfrm>
            <a:off x="2438400" y="4038600"/>
            <a:ext cx="99060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latin typeface="Arial" pitchFamily="34" charset="0"/>
                <a:cs typeface="Arial" pitchFamily="34" charset="0"/>
              </a:rPr>
              <a:t>2</a:t>
            </a:r>
          </a:p>
        </p:txBody>
      </p:sp>
      <p:sp>
        <p:nvSpPr>
          <p:cNvPr id="8" name="Rectangle 7"/>
          <p:cNvSpPr/>
          <p:nvPr/>
        </p:nvSpPr>
        <p:spPr>
          <a:xfrm>
            <a:off x="304800" y="4019550"/>
            <a:ext cx="99060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latin typeface="Arial" pitchFamily="34" charset="0"/>
                <a:cs typeface="Arial" pitchFamily="34" charset="0"/>
              </a:rPr>
              <a:t>1</a:t>
            </a:r>
          </a:p>
        </p:txBody>
      </p:sp>
      <p:sp>
        <p:nvSpPr>
          <p:cNvPr id="9" name="Rectangle 8"/>
          <p:cNvSpPr/>
          <p:nvPr/>
        </p:nvSpPr>
        <p:spPr>
          <a:xfrm>
            <a:off x="3429000" y="4038600"/>
            <a:ext cx="121920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latin typeface="Arial" pitchFamily="34" charset="0"/>
                <a:cs typeface="Arial" pitchFamily="34" charset="0"/>
              </a:rPr>
              <a:t>0.01</a:t>
            </a:r>
          </a:p>
        </p:txBody>
      </p:sp>
      <p:sp>
        <p:nvSpPr>
          <p:cNvPr id="10" name="Rectangle 9"/>
          <p:cNvSpPr/>
          <p:nvPr/>
        </p:nvSpPr>
        <p:spPr>
          <a:xfrm>
            <a:off x="4648200" y="4038600"/>
            <a:ext cx="83820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latin typeface="Arial" pitchFamily="34" charset="0"/>
                <a:cs typeface="Arial" pitchFamily="34" charset="0"/>
              </a:rPr>
              <a:t>0</a:t>
            </a:r>
          </a:p>
        </p:txBody>
      </p:sp>
      <p:sp>
        <p:nvSpPr>
          <p:cNvPr id="11" name="Rectangle 10"/>
          <p:cNvSpPr/>
          <p:nvPr/>
        </p:nvSpPr>
        <p:spPr>
          <a:xfrm>
            <a:off x="5486400" y="4038600"/>
            <a:ext cx="236220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latin typeface="Arial" pitchFamily="34" charset="0"/>
                <a:cs typeface="Arial" pitchFamily="34" charset="0"/>
              </a:rPr>
              <a:t>3.42</a:t>
            </a:r>
          </a:p>
        </p:txBody>
      </p:sp>
      <p:sp>
        <p:nvSpPr>
          <p:cNvPr id="24" name="Rectangle 23"/>
          <p:cNvSpPr/>
          <p:nvPr/>
        </p:nvSpPr>
        <p:spPr>
          <a:xfrm>
            <a:off x="3429000" y="4805613"/>
            <a:ext cx="1219200" cy="70485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latin typeface="Arial" pitchFamily="34" charset="0"/>
                <a:cs typeface="Arial" pitchFamily="34" charset="0"/>
              </a:rPr>
              <a:t>0.01</a:t>
            </a:r>
          </a:p>
        </p:txBody>
      </p:sp>
      <p:sp>
        <p:nvSpPr>
          <p:cNvPr id="25" name="Rectangle 24"/>
          <p:cNvSpPr/>
          <p:nvPr/>
        </p:nvSpPr>
        <p:spPr>
          <a:xfrm>
            <a:off x="3429000" y="5486400"/>
            <a:ext cx="1219200" cy="70485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latin typeface="Arial" pitchFamily="34" charset="0"/>
                <a:cs typeface="Arial" pitchFamily="34" charset="0"/>
              </a:rPr>
              <a:t>0.01</a:t>
            </a:r>
          </a:p>
        </p:txBody>
      </p:sp>
      <p:sp>
        <p:nvSpPr>
          <p:cNvPr id="26" name="Rectangle 25"/>
          <p:cNvSpPr/>
          <p:nvPr/>
        </p:nvSpPr>
        <p:spPr>
          <a:xfrm>
            <a:off x="2438400" y="4824663"/>
            <a:ext cx="990600" cy="685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latin typeface="Arial" pitchFamily="34" charset="0"/>
                <a:cs typeface="Arial" pitchFamily="34" charset="0"/>
              </a:rPr>
              <a:t>3</a:t>
            </a:r>
          </a:p>
        </p:txBody>
      </p:sp>
      <p:sp>
        <p:nvSpPr>
          <p:cNvPr id="27" name="Rectangle 26"/>
          <p:cNvSpPr/>
          <p:nvPr/>
        </p:nvSpPr>
        <p:spPr>
          <a:xfrm>
            <a:off x="2438400" y="5448300"/>
            <a:ext cx="99060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latin typeface="Arial" pitchFamily="34" charset="0"/>
                <a:cs typeface="Arial" pitchFamily="34" charset="0"/>
              </a:rPr>
              <a:t>2</a:t>
            </a:r>
          </a:p>
        </p:txBody>
      </p:sp>
      <p:sp>
        <p:nvSpPr>
          <p:cNvPr id="28" name="Rectangle 27"/>
          <p:cNvSpPr/>
          <p:nvPr/>
        </p:nvSpPr>
        <p:spPr>
          <a:xfrm>
            <a:off x="1295400" y="4805613"/>
            <a:ext cx="1143000" cy="685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latin typeface="Arial" pitchFamily="34" charset="0"/>
                <a:cs typeface="Arial" pitchFamily="34" charset="0"/>
              </a:rPr>
              <a:t>3.4</a:t>
            </a:r>
          </a:p>
        </p:txBody>
      </p:sp>
      <p:sp>
        <p:nvSpPr>
          <p:cNvPr id="29" name="Rectangle 28"/>
          <p:cNvSpPr/>
          <p:nvPr/>
        </p:nvSpPr>
        <p:spPr>
          <a:xfrm>
            <a:off x="1295400" y="5467350"/>
            <a:ext cx="114300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latin typeface="Arial" pitchFamily="34" charset="0"/>
                <a:cs typeface="Arial" pitchFamily="34" charset="0"/>
              </a:rPr>
              <a:t>3.4</a:t>
            </a:r>
          </a:p>
        </p:txBody>
      </p:sp>
      <p:sp>
        <p:nvSpPr>
          <p:cNvPr id="30" name="Rectangle 29"/>
          <p:cNvSpPr/>
          <p:nvPr/>
        </p:nvSpPr>
        <p:spPr>
          <a:xfrm>
            <a:off x="304800" y="4781550"/>
            <a:ext cx="990600" cy="70485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latin typeface="Arial" pitchFamily="34" charset="0"/>
                <a:cs typeface="Arial" pitchFamily="34" charset="0"/>
              </a:rPr>
              <a:t>2</a:t>
            </a:r>
          </a:p>
        </p:txBody>
      </p:sp>
      <p:sp>
        <p:nvSpPr>
          <p:cNvPr id="31" name="Rectangle 30"/>
          <p:cNvSpPr/>
          <p:nvPr/>
        </p:nvSpPr>
        <p:spPr>
          <a:xfrm>
            <a:off x="304800" y="5448300"/>
            <a:ext cx="990600" cy="78105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latin typeface="Arial" pitchFamily="34" charset="0"/>
                <a:cs typeface="Arial" pitchFamily="34" charset="0"/>
              </a:rPr>
              <a:t>3</a:t>
            </a:r>
          </a:p>
        </p:txBody>
      </p:sp>
      <p:sp>
        <p:nvSpPr>
          <p:cNvPr id="32" name="Rectangle 31"/>
          <p:cNvSpPr/>
          <p:nvPr/>
        </p:nvSpPr>
        <p:spPr>
          <a:xfrm>
            <a:off x="4648200" y="4781550"/>
            <a:ext cx="838200" cy="70485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latin typeface="Arial" pitchFamily="34" charset="0"/>
                <a:cs typeface="Arial" pitchFamily="34" charset="0"/>
              </a:rPr>
              <a:t>0</a:t>
            </a:r>
          </a:p>
        </p:txBody>
      </p:sp>
      <p:sp>
        <p:nvSpPr>
          <p:cNvPr id="33" name="Rectangle 32"/>
          <p:cNvSpPr/>
          <p:nvPr/>
        </p:nvSpPr>
        <p:spPr>
          <a:xfrm>
            <a:off x="4648200" y="5486400"/>
            <a:ext cx="838200" cy="7239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latin typeface="Arial" pitchFamily="34" charset="0"/>
                <a:cs typeface="Arial" pitchFamily="34" charset="0"/>
              </a:rPr>
              <a:t>0</a:t>
            </a:r>
          </a:p>
        </p:txBody>
      </p:sp>
      <p:sp>
        <p:nvSpPr>
          <p:cNvPr id="34" name="Rectangle 33"/>
          <p:cNvSpPr/>
          <p:nvPr/>
        </p:nvSpPr>
        <p:spPr>
          <a:xfrm>
            <a:off x="5486400" y="4781550"/>
            <a:ext cx="2362200" cy="685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latin typeface="Arial" pitchFamily="34" charset="0"/>
                <a:cs typeface="Arial" pitchFamily="34" charset="0"/>
              </a:rPr>
              <a:t>3.43</a:t>
            </a:r>
          </a:p>
        </p:txBody>
      </p:sp>
      <p:sp>
        <p:nvSpPr>
          <p:cNvPr id="35" name="Rectangle 34"/>
          <p:cNvSpPr/>
          <p:nvPr/>
        </p:nvSpPr>
        <p:spPr>
          <a:xfrm>
            <a:off x="5486400" y="5467350"/>
            <a:ext cx="2362200" cy="70485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latin typeface="Arial" pitchFamily="34" charset="0"/>
                <a:cs typeface="Arial" pitchFamily="34" charset="0"/>
              </a:rPr>
              <a:t>3.42</a:t>
            </a:r>
          </a:p>
        </p:txBody>
      </p:sp>
      <p:sp>
        <p:nvSpPr>
          <p:cNvPr id="36" name="Rectangle 35"/>
          <p:cNvSpPr/>
          <p:nvPr/>
        </p:nvSpPr>
        <p:spPr>
          <a:xfrm>
            <a:off x="7848600" y="4038600"/>
            <a:ext cx="990600" cy="2133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Arial" pitchFamily="34" charset="0"/>
                <a:cs typeface="Arial" pitchFamily="34" charset="0"/>
              </a:rPr>
              <a:t>3.423</a:t>
            </a:r>
          </a:p>
        </p:txBody>
      </p:sp>
      <p:sp>
        <p:nvSpPr>
          <p:cNvPr id="37" name="Frame 36"/>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from="(-#ppt_w/2)" to="(#ppt_x)" calcmode="lin" valueType="num">
                                      <p:cBhvr>
                                        <p:cTn id="14" dur="600" fill="hold">
                                          <p:stCondLst>
                                            <p:cond delay="0"/>
                                          </p:stCondLst>
                                        </p:cTn>
                                        <p:tgtEl>
                                          <p:spTgt spid="4">
                                            <p:txEl>
                                              <p:pRg st="0" end="0"/>
                                            </p:txEl>
                                          </p:spTgt>
                                        </p:tgtEl>
                                        <p:attrNameLst>
                                          <p:attrName>ppt_x</p:attrName>
                                        </p:attrNameLst>
                                      </p:cBhvr>
                                    </p:anim>
                                    <p:anim from="0" to="-1.0" calcmode="lin" valueType="num">
                                      <p:cBhvr>
                                        <p:cTn id="15" dur="200" decel="50000" autoRev="1" fill="hold">
                                          <p:stCondLst>
                                            <p:cond delay="600"/>
                                          </p:stCondLst>
                                        </p:cTn>
                                        <p:tgtEl>
                                          <p:spTgt spid="4">
                                            <p:txEl>
                                              <p:pRg st="0" end="0"/>
                                            </p:txEl>
                                          </p:spTgt>
                                        </p:tgtEl>
                                        <p:attrNameLst>
                                          <p:attrName>xshear</p:attrName>
                                        </p:attrNameLst>
                                      </p:cBhvr>
                                    </p:anim>
                                    <p:animScale>
                                      <p:cBhvr>
                                        <p:cTn id="16" dur="200" decel="100000" autoRev="1" fill="hold">
                                          <p:stCondLst>
                                            <p:cond delay="600"/>
                                          </p:stCondLst>
                                        </p:cTn>
                                        <p:tgtEl>
                                          <p:spTgt spid="4">
                                            <p:txEl>
                                              <p:pRg st="0" end="0"/>
                                            </p:txEl>
                                          </p:spTgt>
                                        </p:tgtEl>
                                      </p:cBhvr>
                                      <p:from x="100000" y="100000"/>
                                      <p:to x="80000" y="100000"/>
                                    </p:animScale>
                                    <p:anim by="(#ppt_h/3+#ppt_w*0.1)" calcmode="lin" valueType="num">
                                      <p:cBhvr additive="sum">
                                        <p:cTn id="17" dur="200" decel="100000" autoRev="1" fill="hold">
                                          <p:stCondLst>
                                            <p:cond delay="600"/>
                                          </p:stCondLst>
                                        </p:cTn>
                                        <p:tgtEl>
                                          <p:spTgt spid="4">
                                            <p:txEl>
                                              <p:pRg st="0" end="0"/>
                                            </p:txEl>
                                          </p:spTgt>
                                        </p:tgtEl>
                                        <p:attrNameLst>
                                          <p:attrName>ppt_x</p:attrName>
                                        </p:attrNameLst>
                                      </p:cBhvr>
                                    </p:anim>
                                  </p:childTnLst>
                                </p:cTn>
                              </p:par>
                              <p:par>
                                <p:cTn id="18" presetID="34"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from="(-#ppt_w/2)" to="(#ppt_x)" calcmode="lin" valueType="num">
                                      <p:cBhvr>
                                        <p:cTn id="20" dur="600" fill="hold">
                                          <p:stCondLst>
                                            <p:cond delay="0"/>
                                          </p:stCondLst>
                                        </p:cTn>
                                        <p:tgtEl>
                                          <p:spTgt spid="4">
                                            <p:txEl>
                                              <p:pRg st="1" end="1"/>
                                            </p:txEl>
                                          </p:spTgt>
                                        </p:tgtEl>
                                        <p:attrNameLst>
                                          <p:attrName>ppt_x</p:attrName>
                                        </p:attrNameLst>
                                      </p:cBhvr>
                                    </p:anim>
                                    <p:anim from="0" to="-1.0" calcmode="lin" valueType="num">
                                      <p:cBhvr>
                                        <p:cTn id="21" dur="200" decel="50000" autoRev="1" fill="hold">
                                          <p:stCondLst>
                                            <p:cond delay="600"/>
                                          </p:stCondLst>
                                        </p:cTn>
                                        <p:tgtEl>
                                          <p:spTgt spid="4">
                                            <p:txEl>
                                              <p:pRg st="1" end="1"/>
                                            </p:txEl>
                                          </p:spTgt>
                                        </p:tgtEl>
                                        <p:attrNameLst>
                                          <p:attrName>xshear</p:attrName>
                                        </p:attrNameLst>
                                      </p:cBhvr>
                                    </p:anim>
                                    <p:animScale>
                                      <p:cBhvr>
                                        <p:cTn id="22" dur="200" decel="100000" autoRev="1" fill="hold">
                                          <p:stCondLst>
                                            <p:cond delay="600"/>
                                          </p:stCondLst>
                                        </p:cTn>
                                        <p:tgtEl>
                                          <p:spTgt spid="4">
                                            <p:txEl>
                                              <p:pRg st="1" end="1"/>
                                            </p:txEl>
                                          </p:spTgt>
                                        </p:tgtEl>
                                      </p:cBhvr>
                                      <p:from x="100000" y="100000"/>
                                      <p:to x="80000" y="100000"/>
                                    </p:animScale>
                                    <p:anim by="(#ppt_h/3+#ppt_w*0.1)" calcmode="lin" valueType="num">
                                      <p:cBhvr additive="sum">
                                        <p:cTn id="23" dur="200" decel="100000" autoRev="1" fill="hold">
                                          <p:stCondLst>
                                            <p:cond delay="600"/>
                                          </p:stCondLst>
                                        </p:cTn>
                                        <p:tgtEl>
                                          <p:spTgt spid="4">
                                            <p:txEl>
                                              <p:pRg st="1" end="1"/>
                                            </p:txEl>
                                          </p:spTgt>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8"/>
                                        </p:tgtEl>
                                        <p:attrNameLst>
                                          <p:attrName>style.visibility</p:attrName>
                                        </p:attrNameLst>
                                      </p:cBhvr>
                                      <p:to>
                                        <p:strVal val="visible"/>
                                      </p:to>
                                    </p:set>
                                    <p:anim by="(-#ppt_w*2)" calcmode="lin" valueType="num">
                                      <p:cBhvr rctx="PPT">
                                        <p:cTn id="33" dur="250" autoRev="1" fill="hold">
                                          <p:stCondLst>
                                            <p:cond delay="0"/>
                                          </p:stCondLst>
                                        </p:cTn>
                                        <p:tgtEl>
                                          <p:spTgt spid="8"/>
                                        </p:tgtEl>
                                        <p:attrNameLst>
                                          <p:attrName>ppt_w</p:attrName>
                                        </p:attrNameLst>
                                      </p:cBhvr>
                                    </p:anim>
                                    <p:anim by="(#ppt_w*0.50)" calcmode="lin" valueType="num">
                                      <p:cBhvr>
                                        <p:cTn id="34" dur="250" decel="50000" autoRev="1" fill="hold">
                                          <p:stCondLst>
                                            <p:cond delay="0"/>
                                          </p:stCondLst>
                                        </p:cTn>
                                        <p:tgtEl>
                                          <p:spTgt spid="8"/>
                                        </p:tgtEl>
                                        <p:attrNameLst>
                                          <p:attrName>ppt_x</p:attrName>
                                        </p:attrNameLst>
                                      </p:cBhvr>
                                    </p:anim>
                                    <p:anim from="(-#ppt_h/2)" to="(#ppt_y)" calcmode="lin" valueType="num">
                                      <p:cBhvr>
                                        <p:cTn id="35" dur="500" fill="hold">
                                          <p:stCondLst>
                                            <p:cond delay="0"/>
                                          </p:stCondLst>
                                        </p:cTn>
                                        <p:tgtEl>
                                          <p:spTgt spid="8"/>
                                        </p:tgtEl>
                                        <p:attrNameLst>
                                          <p:attrName>ppt_y</p:attrName>
                                        </p:attrNameLst>
                                      </p:cBhvr>
                                    </p:anim>
                                    <p:animRot by="21600000">
                                      <p:cBhvr>
                                        <p:cTn id="36" dur="500" fill="hold">
                                          <p:stCondLst>
                                            <p:cond delay="0"/>
                                          </p:stCondLst>
                                        </p:cTn>
                                        <p:tgtEl>
                                          <p:spTgt spid="8"/>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6"/>
                                        </p:tgtEl>
                                        <p:attrNameLst>
                                          <p:attrName>style.visibility</p:attrName>
                                        </p:attrNameLst>
                                      </p:cBhvr>
                                      <p:to>
                                        <p:strVal val="visible"/>
                                      </p:to>
                                    </p:set>
                                    <p:anim by="(-#ppt_w*2)" calcmode="lin" valueType="num">
                                      <p:cBhvr rctx="PPT">
                                        <p:cTn id="41" dur="250" autoRev="1" fill="hold">
                                          <p:stCondLst>
                                            <p:cond delay="0"/>
                                          </p:stCondLst>
                                        </p:cTn>
                                        <p:tgtEl>
                                          <p:spTgt spid="6"/>
                                        </p:tgtEl>
                                        <p:attrNameLst>
                                          <p:attrName>ppt_w</p:attrName>
                                        </p:attrNameLst>
                                      </p:cBhvr>
                                    </p:anim>
                                    <p:anim by="(#ppt_w*0.50)" calcmode="lin" valueType="num">
                                      <p:cBhvr>
                                        <p:cTn id="42" dur="250" decel="50000" autoRev="1" fill="hold">
                                          <p:stCondLst>
                                            <p:cond delay="0"/>
                                          </p:stCondLst>
                                        </p:cTn>
                                        <p:tgtEl>
                                          <p:spTgt spid="6"/>
                                        </p:tgtEl>
                                        <p:attrNameLst>
                                          <p:attrName>ppt_x</p:attrName>
                                        </p:attrNameLst>
                                      </p:cBhvr>
                                    </p:anim>
                                    <p:anim from="(-#ppt_h/2)" to="(#ppt_y)" calcmode="lin" valueType="num">
                                      <p:cBhvr>
                                        <p:cTn id="43" dur="500" fill="hold">
                                          <p:stCondLst>
                                            <p:cond delay="0"/>
                                          </p:stCondLst>
                                        </p:cTn>
                                        <p:tgtEl>
                                          <p:spTgt spid="6"/>
                                        </p:tgtEl>
                                        <p:attrNameLst>
                                          <p:attrName>ppt_y</p:attrName>
                                        </p:attrNameLst>
                                      </p:cBhvr>
                                    </p:anim>
                                    <p:animRot by="21600000">
                                      <p:cBhvr>
                                        <p:cTn id="44" dur="500" fill="hold">
                                          <p:stCondLst>
                                            <p:cond delay="0"/>
                                          </p:stCondLst>
                                        </p:cTn>
                                        <p:tgtEl>
                                          <p:spTgt spid="6"/>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56" presetClass="entr" presetSubtype="0" fill="hold" grpId="0" nodeType="clickEffect">
                                  <p:stCondLst>
                                    <p:cond delay="0"/>
                                  </p:stCondLst>
                                  <p:iterate type="lt">
                                    <p:tmPct val="10000"/>
                                  </p:iterate>
                                  <p:childTnLst>
                                    <p:set>
                                      <p:cBhvr>
                                        <p:cTn id="48" dur="1" fill="hold">
                                          <p:stCondLst>
                                            <p:cond delay="0"/>
                                          </p:stCondLst>
                                        </p:cTn>
                                        <p:tgtEl>
                                          <p:spTgt spid="7"/>
                                        </p:tgtEl>
                                        <p:attrNameLst>
                                          <p:attrName>style.visibility</p:attrName>
                                        </p:attrNameLst>
                                      </p:cBhvr>
                                      <p:to>
                                        <p:strVal val="visible"/>
                                      </p:to>
                                    </p:set>
                                    <p:anim by="(-#ppt_w*2)" calcmode="lin" valueType="num">
                                      <p:cBhvr rctx="PPT">
                                        <p:cTn id="49" dur="500" autoRev="1" fill="hold">
                                          <p:stCondLst>
                                            <p:cond delay="0"/>
                                          </p:stCondLst>
                                        </p:cTn>
                                        <p:tgtEl>
                                          <p:spTgt spid="7"/>
                                        </p:tgtEl>
                                        <p:attrNameLst>
                                          <p:attrName>ppt_w</p:attrName>
                                        </p:attrNameLst>
                                      </p:cBhvr>
                                    </p:anim>
                                    <p:anim by="(#ppt_w*0.50)" calcmode="lin" valueType="num">
                                      <p:cBhvr>
                                        <p:cTn id="50" dur="500" decel="50000" autoRev="1" fill="hold">
                                          <p:stCondLst>
                                            <p:cond delay="0"/>
                                          </p:stCondLst>
                                        </p:cTn>
                                        <p:tgtEl>
                                          <p:spTgt spid="7"/>
                                        </p:tgtEl>
                                        <p:attrNameLst>
                                          <p:attrName>ppt_x</p:attrName>
                                        </p:attrNameLst>
                                      </p:cBhvr>
                                    </p:anim>
                                    <p:anim from="(-#ppt_h/2)" to="(#ppt_y)" calcmode="lin" valueType="num">
                                      <p:cBhvr>
                                        <p:cTn id="51" dur="1000" fill="hold">
                                          <p:stCondLst>
                                            <p:cond delay="0"/>
                                          </p:stCondLst>
                                        </p:cTn>
                                        <p:tgtEl>
                                          <p:spTgt spid="7"/>
                                        </p:tgtEl>
                                        <p:attrNameLst>
                                          <p:attrName>ppt_y</p:attrName>
                                        </p:attrNameLst>
                                      </p:cBhvr>
                                    </p:anim>
                                    <p:animRot by="21600000">
                                      <p:cBhvr>
                                        <p:cTn id="52" dur="1000" fill="hold">
                                          <p:stCondLst>
                                            <p:cond delay="0"/>
                                          </p:stCondLst>
                                        </p:cTn>
                                        <p:tgtEl>
                                          <p:spTgt spid="7"/>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56" presetClass="entr" presetSubtype="0" fill="hold" grpId="0" nodeType="clickEffect">
                                  <p:stCondLst>
                                    <p:cond delay="0"/>
                                  </p:stCondLst>
                                  <p:iterate type="lt">
                                    <p:tmPct val="10000"/>
                                  </p:iterate>
                                  <p:childTnLst>
                                    <p:set>
                                      <p:cBhvr>
                                        <p:cTn id="56" dur="1" fill="hold">
                                          <p:stCondLst>
                                            <p:cond delay="0"/>
                                          </p:stCondLst>
                                        </p:cTn>
                                        <p:tgtEl>
                                          <p:spTgt spid="9"/>
                                        </p:tgtEl>
                                        <p:attrNameLst>
                                          <p:attrName>style.visibility</p:attrName>
                                        </p:attrNameLst>
                                      </p:cBhvr>
                                      <p:to>
                                        <p:strVal val="visible"/>
                                      </p:to>
                                    </p:set>
                                    <p:anim by="(-#ppt_w*2)" calcmode="lin" valueType="num">
                                      <p:cBhvr rctx="PPT">
                                        <p:cTn id="57" dur="500" autoRev="1" fill="hold">
                                          <p:stCondLst>
                                            <p:cond delay="0"/>
                                          </p:stCondLst>
                                        </p:cTn>
                                        <p:tgtEl>
                                          <p:spTgt spid="9"/>
                                        </p:tgtEl>
                                        <p:attrNameLst>
                                          <p:attrName>ppt_w</p:attrName>
                                        </p:attrNameLst>
                                      </p:cBhvr>
                                    </p:anim>
                                    <p:anim by="(#ppt_w*0.50)" calcmode="lin" valueType="num">
                                      <p:cBhvr>
                                        <p:cTn id="58" dur="500" decel="50000" autoRev="1" fill="hold">
                                          <p:stCondLst>
                                            <p:cond delay="0"/>
                                          </p:stCondLst>
                                        </p:cTn>
                                        <p:tgtEl>
                                          <p:spTgt spid="9"/>
                                        </p:tgtEl>
                                        <p:attrNameLst>
                                          <p:attrName>ppt_x</p:attrName>
                                        </p:attrNameLst>
                                      </p:cBhvr>
                                    </p:anim>
                                    <p:anim from="(-#ppt_h/2)" to="(#ppt_y)" calcmode="lin" valueType="num">
                                      <p:cBhvr>
                                        <p:cTn id="59" dur="1000" fill="hold">
                                          <p:stCondLst>
                                            <p:cond delay="0"/>
                                          </p:stCondLst>
                                        </p:cTn>
                                        <p:tgtEl>
                                          <p:spTgt spid="9"/>
                                        </p:tgtEl>
                                        <p:attrNameLst>
                                          <p:attrName>ppt_y</p:attrName>
                                        </p:attrNameLst>
                                      </p:cBhvr>
                                    </p:anim>
                                    <p:animRot by="21600000">
                                      <p:cBhvr>
                                        <p:cTn id="60" dur="1000" fill="hold">
                                          <p:stCondLst>
                                            <p:cond delay="0"/>
                                          </p:stCondLst>
                                        </p:cTn>
                                        <p:tgtEl>
                                          <p:spTgt spid="9"/>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500" fill="hold"/>
                                        <p:tgtEl>
                                          <p:spTgt spid="10"/>
                                        </p:tgtEl>
                                        <p:attrNameLst>
                                          <p:attrName>ppt_w</p:attrName>
                                        </p:attrNameLst>
                                      </p:cBhvr>
                                      <p:tavLst>
                                        <p:tav tm="0">
                                          <p:val>
                                            <p:fltVal val="0"/>
                                          </p:val>
                                        </p:tav>
                                        <p:tav tm="100000">
                                          <p:val>
                                            <p:strVal val="#ppt_w"/>
                                          </p:val>
                                        </p:tav>
                                      </p:tavLst>
                                    </p:anim>
                                    <p:anim calcmode="lin" valueType="num">
                                      <p:cBhvr>
                                        <p:cTn id="66"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10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12" presetClass="entr" presetSubtype="4"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slide(fromBottom)">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ntr" presetSubtype="4"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slide(fromBottom)">
                                      <p:cBhvr>
                                        <p:cTn id="81" dur="500"/>
                                        <p:tgtEl>
                                          <p:spTgt spid="28"/>
                                        </p:tgtEl>
                                      </p:cBhvr>
                                    </p:animEffect>
                                  </p:childTnLst>
                                </p:cTn>
                              </p:par>
                            </p:childTnLst>
                          </p:cTn>
                        </p:par>
                      </p:childTnLst>
                    </p:cTn>
                  </p:par>
                  <p:par>
                    <p:cTn id="82" fill="hold">
                      <p:stCondLst>
                        <p:cond delay="indefinite"/>
                      </p:stCondLst>
                      <p:childTnLst>
                        <p:par>
                          <p:cTn id="83" fill="hold">
                            <p:stCondLst>
                              <p:cond delay="0"/>
                            </p:stCondLst>
                            <p:childTnLst>
                              <p:par>
                                <p:cTn id="84" presetID="12" presetClass="entr" presetSubtype="4" fill="hold" grpId="0"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slide(fromBottom)">
                                      <p:cBhvr>
                                        <p:cTn id="86" dur="500"/>
                                        <p:tgtEl>
                                          <p:spTgt spid="26"/>
                                        </p:tgtEl>
                                      </p:cBhvr>
                                    </p:animEffect>
                                  </p:childTnLst>
                                </p:cTn>
                              </p:par>
                            </p:childTnLst>
                          </p:cTn>
                        </p:par>
                      </p:childTnLst>
                    </p:cTn>
                  </p:par>
                  <p:par>
                    <p:cTn id="87" fill="hold">
                      <p:stCondLst>
                        <p:cond delay="indefinite"/>
                      </p:stCondLst>
                      <p:childTnLst>
                        <p:par>
                          <p:cTn id="88" fill="hold">
                            <p:stCondLst>
                              <p:cond delay="0"/>
                            </p:stCondLst>
                            <p:childTnLst>
                              <p:par>
                                <p:cTn id="89" presetID="12" presetClass="entr" presetSubtype="4"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slide(fromBottom)">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17" presetClass="entr" presetSubtype="10" fill="hold" grpId="0" nodeType="clickEffect">
                                  <p:stCondLst>
                                    <p:cond delay="0"/>
                                  </p:stCondLst>
                                  <p:childTnLst>
                                    <p:set>
                                      <p:cBhvr>
                                        <p:cTn id="95" dur="1" fill="hold">
                                          <p:stCondLst>
                                            <p:cond delay="0"/>
                                          </p:stCondLst>
                                        </p:cTn>
                                        <p:tgtEl>
                                          <p:spTgt spid="32"/>
                                        </p:tgtEl>
                                        <p:attrNameLst>
                                          <p:attrName>style.visibility</p:attrName>
                                        </p:attrNameLst>
                                      </p:cBhvr>
                                      <p:to>
                                        <p:strVal val="visible"/>
                                      </p:to>
                                    </p:set>
                                    <p:anim calcmode="lin" valueType="num">
                                      <p:cBhvr>
                                        <p:cTn id="96" dur="500" fill="hold"/>
                                        <p:tgtEl>
                                          <p:spTgt spid="32"/>
                                        </p:tgtEl>
                                        <p:attrNameLst>
                                          <p:attrName>ppt_w</p:attrName>
                                        </p:attrNameLst>
                                      </p:cBhvr>
                                      <p:tavLst>
                                        <p:tav tm="0">
                                          <p:val>
                                            <p:fltVal val="0"/>
                                          </p:val>
                                        </p:tav>
                                        <p:tav tm="100000">
                                          <p:val>
                                            <p:strVal val="#ppt_w"/>
                                          </p:val>
                                        </p:tav>
                                      </p:tavLst>
                                    </p:anim>
                                    <p:anim calcmode="lin" valueType="num">
                                      <p:cBhvr>
                                        <p:cTn id="97" dur="5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wipe(left)">
                                      <p:cBhvr>
                                        <p:cTn id="102" dur="1000"/>
                                        <p:tgtEl>
                                          <p:spTgt spid="34"/>
                                        </p:tgtEl>
                                      </p:cBhvr>
                                    </p:animEffect>
                                  </p:childTnLst>
                                </p:cTn>
                              </p:par>
                            </p:childTnLst>
                          </p:cTn>
                        </p:par>
                      </p:childTnLst>
                    </p:cTn>
                  </p:par>
                  <p:par>
                    <p:cTn id="103" fill="hold">
                      <p:stCondLst>
                        <p:cond delay="indefinite"/>
                      </p:stCondLst>
                      <p:childTnLst>
                        <p:par>
                          <p:cTn id="104" fill="hold">
                            <p:stCondLst>
                              <p:cond delay="0"/>
                            </p:stCondLst>
                            <p:childTnLst>
                              <p:par>
                                <p:cTn id="105" presetID="17" presetClass="entr" presetSubtype="10"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anim calcmode="lin" valueType="num">
                                      <p:cBhvr>
                                        <p:cTn id="107" dur="500" fill="hold"/>
                                        <p:tgtEl>
                                          <p:spTgt spid="31"/>
                                        </p:tgtEl>
                                        <p:attrNameLst>
                                          <p:attrName>ppt_w</p:attrName>
                                        </p:attrNameLst>
                                      </p:cBhvr>
                                      <p:tavLst>
                                        <p:tav tm="0">
                                          <p:val>
                                            <p:fltVal val="0"/>
                                          </p:val>
                                        </p:tav>
                                        <p:tav tm="100000">
                                          <p:val>
                                            <p:strVal val="#ppt_w"/>
                                          </p:val>
                                        </p:tav>
                                      </p:tavLst>
                                    </p:anim>
                                    <p:anim calcmode="lin" valueType="num">
                                      <p:cBhvr>
                                        <p:cTn id="108"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17" presetClass="entr" presetSubtype="10" fill="hold" grpId="0" nodeType="click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500" fill="hold"/>
                                        <p:tgtEl>
                                          <p:spTgt spid="29"/>
                                        </p:tgtEl>
                                        <p:attrNameLst>
                                          <p:attrName>ppt_w</p:attrName>
                                        </p:attrNameLst>
                                      </p:cBhvr>
                                      <p:tavLst>
                                        <p:tav tm="0">
                                          <p:val>
                                            <p:fltVal val="0"/>
                                          </p:val>
                                        </p:tav>
                                        <p:tav tm="100000">
                                          <p:val>
                                            <p:strVal val="#ppt_w"/>
                                          </p:val>
                                        </p:tav>
                                      </p:tavLst>
                                    </p:anim>
                                    <p:anim calcmode="lin" valueType="num">
                                      <p:cBhvr>
                                        <p:cTn id="114" dur="5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17" presetClass="entr" presetSubtype="10" fill="hold" grpId="0" nodeType="clickEffect">
                                  <p:stCondLst>
                                    <p:cond delay="0"/>
                                  </p:stCondLst>
                                  <p:childTnLst>
                                    <p:set>
                                      <p:cBhvr>
                                        <p:cTn id="118" dur="1" fill="hold">
                                          <p:stCondLst>
                                            <p:cond delay="0"/>
                                          </p:stCondLst>
                                        </p:cTn>
                                        <p:tgtEl>
                                          <p:spTgt spid="27"/>
                                        </p:tgtEl>
                                        <p:attrNameLst>
                                          <p:attrName>style.visibility</p:attrName>
                                        </p:attrNameLst>
                                      </p:cBhvr>
                                      <p:to>
                                        <p:strVal val="visible"/>
                                      </p:to>
                                    </p:set>
                                    <p:anim calcmode="lin" valueType="num">
                                      <p:cBhvr>
                                        <p:cTn id="119" dur="500" fill="hold"/>
                                        <p:tgtEl>
                                          <p:spTgt spid="27"/>
                                        </p:tgtEl>
                                        <p:attrNameLst>
                                          <p:attrName>ppt_w</p:attrName>
                                        </p:attrNameLst>
                                      </p:cBhvr>
                                      <p:tavLst>
                                        <p:tav tm="0">
                                          <p:val>
                                            <p:fltVal val="0"/>
                                          </p:val>
                                        </p:tav>
                                        <p:tav tm="100000">
                                          <p:val>
                                            <p:strVal val="#ppt_w"/>
                                          </p:val>
                                        </p:tav>
                                      </p:tavLst>
                                    </p:anim>
                                    <p:anim calcmode="lin" valueType="num">
                                      <p:cBhvr>
                                        <p:cTn id="120"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121" fill="hold">
                      <p:stCondLst>
                        <p:cond delay="indefinite"/>
                      </p:stCondLst>
                      <p:childTnLst>
                        <p:par>
                          <p:cTn id="122" fill="hold">
                            <p:stCondLst>
                              <p:cond delay="0"/>
                            </p:stCondLst>
                            <p:childTnLst>
                              <p:par>
                                <p:cTn id="123" presetID="17" presetClass="entr" presetSubtype="10" fill="hold" grpId="0" nodeType="clickEffect">
                                  <p:stCondLst>
                                    <p:cond delay="0"/>
                                  </p:stCondLst>
                                  <p:childTnLst>
                                    <p:set>
                                      <p:cBhvr>
                                        <p:cTn id="124" dur="1" fill="hold">
                                          <p:stCondLst>
                                            <p:cond delay="0"/>
                                          </p:stCondLst>
                                        </p:cTn>
                                        <p:tgtEl>
                                          <p:spTgt spid="25"/>
                                        </p:tgtEl>
                                        <p:attrNameLst>
                                          <p:attrName>style.visibility</p:attrName>
                                        </p:attrNameLst>
                                      </p:cBhvr>
                                      <p:to>
                                        <p:strVal val="visible"/>
                                      </p:to>
                                    </p:set>
                                    <p:anim calcmode="lin" valueType="num">
                                      <p:cBhvr>
                                        <p:cTn id="125" dur="500" fill="hold"/>
                                        <p:tgtEl>
                                          <p:spTgt spid="25"/>
                                        </p:tgtEl>
                                        <p:attrNameLst>
                                          <p:attrName>ppt_w</p:attrName>
                                        </p:attrNameLst>
                                      </p:cBhvr>
                                      <p:tavLst>
                                        <p:tav tm="0">
                                          <p:val>
                                            <p:fltVal val="0"/>
                                          </p:val>
                                        </p:tav>
                                        <p:tav tm="100000">
                                          <p:val>
                                            <p:strVal val="#ppt_w"/>
                                          </p:val>
                                        </p:tav>
                                      </p:tavLst>
                                    </p:anim>
                                    <p:anim calcmode="lin" valueType="num">
                                      <p:cBhvr>
                                        <p:cTn id="126"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127" fill="hold">
                      <p:stCondLst>
                        <p:cond delay="indefinite"/>
                      </p:stCondLst>
                      <p:childTnLst>
                        <p:par>
                          <p:cTn id="128" fill="hold">
                            <p:stCondLst>
                              <p:cond delay="0"/>
                            </p:stCondLst>
                            <p:childTnLst>
                              <p:par>
                                <p:cTn id="129" presetID="17" presetClass="entr" presetSubtype="10" fill="hold" grpId="0" nodeType="clickEffect">
                                  <p:stCondLst>
                                    <p:cond delay="0"/>
                                  </p:stCondLst>
                                  <p:childTnLst>
                                    <p:set>
                                      <p:cBhvr>
                                        <p:cTn id="130" dur="1" fill="hold">
                                          <p:stCondLst>
                                            <p:cond delay="0"/>
                                          </p:stCondLst>
                                        </p:cTn>
                                        <p:tgtEl>
                                          <p:spTgt spid="33"/>
                                        </p:tgtEl>
                                        <p:attrNameLst>
                                          <p:attrName>style.visibility</p:attrName>
                                        </p:attrNameLst>
                                      </p:cBhvr>
                                      <p:to>
                                        <p:strVal val="visible"/>
                                      </p:to>
                                    </p:set>
                                    <p:anim calcmode="lin" valueType="num">
                                      <p:cBhvr>
                                        <p:cTn id="131" dur="500" fill="hold"/>
                                        <p:tgtEl>
                                          <p:spTgt spid="33"/>
                                        </p:tgtEl>
                                        <p:attrNameLst>
                                          <p:attrName>ppt_w</p:attrName>
                                        </p:attrNameLst>
                                      </p:cBhvr>
                                      <p:tavLst>
                                        <p:tav tm="0">
                                          <p:val>
                                            <p:fltVal val="0"/>
                                          </p:val>
                                        </p:tav>
                                        <p:tav tm="100000">
                                          <p:val>
                                            <p:strVal val="#ppt_w"/>
                                          </p:val>
                                        </p:tav>
                                      </p:tavLst>
                                    </p:anim>
                                    <p:anim calcmode="lin" valueType="num">
                                      <p:cBhvr>
                                        <p:cTn id="132" dur="5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wipe(left)">
                                      <p:cBhvr>
                                        <p:cTn id="137" dur="1000"/>
                                        <p:tgtEl>
                                          <p:spTgt spid="35"/>
                                        </p:tgtEl>
                                      </p:cBhvr>
                                    </p:animEffect>
                                  </p:childTnLst>
                                </p:cTn>
                              </p:par>
                            </p:childTnLst>
                          </p:cTn>
                        </p:par>
                      </p:childTnLst>
                    </p:cTn>
                  </p:par>
                  <p:par>
                    <p:cTn id="138" fill="hold">
                      <p:stCondLst>
                        <p:cond delay="indefinite"/>
                      </p:stCondLst>
                      <p:childTnLst>
                        <p:par>
                          <p:cTn id="139" fill="hold">
                            <p:stCondLst>
                              <p:cond delay="0"/>
                            </p:stCondLst>
                            <p:childTnLst>
                              <p:par>
                                <p:cTn id="140" presetID="5" presetClass="entr" presetSubtype="10"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checkerboard(across)">
                                      <p:cBhvr>
                                        <p:cTn id="14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1"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52662" y="3759175"/>
          <a:ext cx="8610600" cy="2382545"/>
        </p:xfrm>
        <a:graphic>
          <a:graphicData uri="http://schemas.openxmlformats.org/drawingml/2006/table">
            <a:tbl>
              <a:tblPr firstRow="1" bandRow="1">
                <a:tableStyleId>{616DA210-FB5B-4158-B5E0-FEB733F419BA}</a:tableStyleId>
              </a:tblPr>
              <a:tblGrid>
                <a:gridCol w="1042738"/>
                <a:gridCol w="1143000"/>
                <a:gridCol w="990600"/>
                <a:gridCol w="1219200"/>
                <a:gridCol w="1143000"/>
                <a:gridCol w="2226377"/>
                <a:gridCol w="845685"/>
              </a:tblGrid>
              <a:tr h="1676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err="1" smtClean="0">
                          <a:latin typeface="NikoshBAN" pitchFamily="2" charset="0"/>
                          <a:cs typeface="NikoshBAN" pitchFamily="2" charset="0"/>
                        </a:rPr>
                        <a:t>পর্যবে</a:t>
                      </a:r>
                      <a:r>
                        <a:rPr lang="en-US" sz="2200" baseline="0" dirty="0" err="1" smtClean="0">
                          <a:latin typeface="NikoshBAN" pitchFamily="2" charset="0"/>
                          <a:cs typeface="NikoshBAN" pitchFamily="2" charset="0"/>
                        </a:rPr>
                        <a:t>ক্ষণ</a:t>
                      </a:r>
                      <a:endParaRPr lang="en-US" sz="2200" baseline="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200" baseline="0" dirty="0" smtClean="0">
                          <a:latin typeface="NikoshBAN" pitchFamily="2" charset="0"/>
                          <a:cs typeface="NikoshBAN" pitchFamily="2" charset="0"/>
                        </a:rPr>
                        <a:t> </a:t>
                      </a:r>
                      <a:r>
                        <a:rPr lang="en-US" sz="2200" baseline="0" dirty="0" err="1" smtClean="0">
                          <a:latin typeface="NikoshBAN" pitchFamily="2" charset="0"/>
                          <a:cs typeface="NikoshBAN" pitchFamily="2" charset="0"/>
                        </a:rPr>
                        <a:t>সংখ্যা</a:t>
                      </a:r>
                      <a:r>
                        <a:rPr lang="en-US" sz="2200" baseline="0" dirty="0" smtClean="0">
                          <a:latin typeface="NikoshBAN" pitchFamily="2" charset="0"/>
                          <a:cs typeface="NikoshBAN" pitchFamily="2" charset="0"/>
                        </a:rPr>
                        <a:t> </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err="1" smtClean="0">
                          <a:latin typeface="NikoshBAN" pitchFamily="2" charset="0"/>
                          <a:cs typeface="NikoshBAN" pitchFamily="2" charset="0"/>
                        </a:rPr>
                        <a:t>প্রধান</a:t>
                      </a:r>
                      <a:r>
                        <a:rPr lang="en-US" sz="2200" dirty="0" smtClean="0">
                          <a:latin typeface="NikoshBAN" pitchFamily="2" charset="0"/>
                          <a:cs typeface="NikoshBAN" pitchFamily="2" charset="0"/>
                        </a:rPr>
                        <a:t> </a:t>
                      </a:r>
                      <a:r>
                        <a:rPr lang="en-US" sz="2200" dirty="0" err="1" smtClean="0">
                          <a:latin typeface="NikoshBAN" pitchFamily="2" charset="0"/>
                          <a:cs typeface="NikoshBAN" pitchFamily="2" charset="0"/>
                        </a:rPr>
                        <a:t>স্কেল</a:t>
                      </a:r>
                      <a:r>
                        <a:rPr lang="en-US" sz="2200" dirty="0" smtClean="0">
                          <a:latin typeface="NikoshBAN" pitchFamily="2" charset="0"/>
                          <a:cs typeface="NikoshBAN" pitchFamily="2"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NikoshBAN" pitchFamily="2" charset="0"/>
                          <a:cs typeface="NikoshBAN" pitchFamily="2" charset="0"/>
                        </a:rPr>
                        <a:t>   পাঠ </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 </a:t>
                      </a:r>
                      <a:r>
                        <a:rPr lang="en-US" sz="2000" dirty="0" smtClean="0">
                          <a:latin typeface="Arial" pitchFamily="34" charset="0"/>
                          <a:cs typeface="Arial" pitchFamily="34" charset="0"/>
                        </a:rPr>
                        <a:t>M cm)</a:t>
                      </a:r>
                      <a:endParaRPr lang="en-US" sz="2200" dirty="0" smtClean="0">
                        <a:latin typeface="Arial" pitchFamily="34" charset="0"/>
                        <a:cs typeface="Arial" pitchFamily="34" charset="0"/>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err="1" smtClean="0">
                          <a:latin typeface="NikoshBAN" pitchFamily="2" charset="0"/>
                          <a:cs typeface="NikoshBAN" pitchFamily="2" charset="0"/>
                        </a:rPr>
                        <a:t>ভার্নিয়ার</a:t>
                      </a:r>
                      <a:r>
                        <a:rPr lang="en-US" sz="2200" dirty="0" smtClean="0">
                          <a:latin typeface="NikoshBAN" pitchFamily="2" charset="0"/>
                          <a:cs typeface="NikoshBAN" pitchFamily="2" charset="0"/>
                        </a:rPr>
                        <a:t> </a:t>
                      </a:r>
                      <a:r>
                        <a:rPr lang="en-US" sz="2200" dirty="0" err="1" smtClean="0">
                          <a:latin typeface="NikoshBAN" pitchFamily="2" charset="0"/>
                          <a:cs typeface="NikoshBAN" pitchFamily="2" charset="0"/>
                        </a:rPr>
                        <a:t>সমপাতন</a:t>
                      </a:r>
                      <a:r>
                        <a:rPr lang="en-US" sz="2200" dirty="0" smtClean="0">
                          <a:latin typeface="NikoshBAN" pitchFamily="2" charset="0"/>
                          <a:cs typeface="NikoshBAN" pitchFamily="2"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    </a:t>
                      </a:r>
                      <a:r>
                        <a:rPr lang="en-US" sz="2000" dirty="0" smtClean="0">
                          <a:latin typeface="Arial" pitchFamily="34" charset="0"/>
                          <a:cs typeface="Arial" pitchFamily="34" charset="0"/>
                        </a:rPr>
                        <a:t>V </a:t>
                      </a:r>
                      <a:endParaRPr lang="en-US" sz="1800" dirty="0" smtClean="0">
                        <a:latin typeface="Arial" pitchFamily="34" charset="0"/>
                        <a:cs typeface="Arial" pitchFamily="34" charset="0"/>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NikoshBAN" pitchFamily="2" charset="0"/>
                          <a:cs typeface="NikoshBAN" pitchFamily="2" charset="0"/>
                        </a:rPr>
                        <a:t> </a:t>
                      </a:r>
                      <a:r>
                        <a:rPr lang="en-US" sz="2200" dirty="0" err="1" smtClean="0">
                          <a:latin typeface="NikoshBAN" pitchFamily="2" charset="0"/>
                          <a:cs typeface="NikoshBAN" pitchFamily="2" charset="0"/>
                        </a:rPr>
                        <a:t>ভার্নিয়ার</a:t>
                      </a:r>
                      <a:r>
                        <a:rPr lang="en-US" sz="2200" dirty="0" smtClean="0">
                          <a:latin typeface="NikoshBAN" pitchFamily="2" charset="0"/>
                          <a:cs typeface="NikoshBAN" pitchFamily="2"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NikoshBAN" pitchFamily="2" charset="0"/>
                          <a:cs typeface="NikoshBAN" pitchFamily="2" charset="0"/>
                        </a:rPr>
                        <a:t>  ধ্রুবক</a:t>
                      </a:r>
                      <a:r>
                        <a:rPr lang="bn-BD" sz="2200" dirty="0" smtClean="0">
                          <a:latin typeface="NikoshBAN" pitchFamily="2" charset="0"/>
                          <a:cs typeface="NikoshBAN" pitchFamily="2" charset="0"/>
                        </a:rPr>
                        <a:t> </a:t>
                      </a:r>
                      <a:r>
                        <a:rPr lang="en-US" sz="2200" dirty="0" smtClean="0">
                          <a:latin typeface="NikoshBAN" pitchFamily="2" charset="0"/>
                          <a:cs typeface="NikoshBAN" pitchFamily="2"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(V.C </a:t>
                      </a:r>
                      <a:r>
                        <a:rPr lang="en-US" sz="2200" dirty="0" smtClean="0">
                          <a:latin typeface="Arial" pitchFamily="34" charset="0"/>
                          <a:cs typeface="Arial" pitchFamily="34" charset="0"/>
                        </a:rPr>
                        <a:t>cm)</a:t>
                      </a:r>
                      <a:endParaRPr lang="en-US" sz="2200" dirty="0" smtClean="0"/>
                    </a:p>
                  </a:txBody>
                  <a:tcPr/>
                </a:tc>
                <a:tc>
                  <a:txBody>
                    <a:bodyPr/>
                    <a:lstStyle/>
                    <a:p>
                      <a:r>
                        <a:rPr lang="en-US" sz="2200" dirty="0" err="1" smtClean="0">
                          <a:latin typeface="NikoshBAN" pitchFamily="2" charset="0"/>
                          <a:cs typeface="NikoshBAN" pitchFamily="2" charset="0"/>
                        </a:rPr>
                        <a:t>যান্ত্রিক</a:t>
                      </a:r>
                      <a:r>
                        <a:rPr lang="en-US" sz="2200" dirty="0" smtClean="0">
                          <a:latin typeface="NikoshBAN" pitchFamily="2" charset="0"/>
                          <a:cs typeface="NikoshBAN" pitchFamily="2" charset="0"/>
                        </a:rPr>
                        <a:t> ত্রুটি  </a:t>
                      </a:r>
                    </a:p>
                    <a:p>
                      <a:r>
                        <a:rPr lang="en-US" sz="1800" dirty="0" smtClean="0"/>
                        <a:t>  ±</a:t>
                      </a:r>
                      <a:r>
                        <a:rPr lang="en-US" sz="2000" dirty="0" smtClean="0">
                          <a:latin typeface="Arial" pitchFamily="34" charset="0"/>
                          <a:cs typeface="Arial" pitchFamily="34" charset="0"/>
                        </a:rPr>
                        <a:t>e cm</a:t>
                      </a:r>
                      <a:endParaRPr lang="en-US" dirty="0">
                        <a:latin typeface="Arial" pitchFamily="34" charset="0"/>
                        <a:cs typeface="Arial" pitchFamily="34" charset="0"/>
                      </a:endParaRPr>
                    </a:p>
                  </a:txBody>
                  <a:tcPr/>
                </a:tc>
                <a:tc>
                  <a:txBody>
                    <a:bodyPr/>
                    <a:lstStyle/>
                    <a:p>
                      <a:r>
                        <a:rPr lang="en-US" sz="2200" dirty="0" smtClean="0">
                          <a:solidFill>
                            <a:schemeClr val="tx1"/>
                          </a:solidFill>
                          <a:latin typeface="NikoshBAN" pitchFamily="2" charset="0"/>
                          <a:cs typeface="NikoshBAN" pitchFamily="2" charset="0"/>
                        </a:rPr>
                        <a:t>  দৈর্ঘ্য L</a:t>
                      </a:r>
                    </a:p>
                    <a:p>
                      <a:r>
                        <a:rPr lang="en-US" sz="2200" dirty="0" smtClean="0">
                          <a:solidFill>
                            <a:schemeClr val="tx1"/>
                          </a:solidFill>
                          <a:latin typeface="NikoshBAN" pitchFamily="2" charset="0"/>
                          <a:cs typeface="NikoshBAN" pitchFamily="2" charset="0"/>
                        </a:rPr>
                        <a:t>=</a:t>
                      </a:r>
                    </a:p>
                    <a:p>
                      <a:r>
                        <a:rPr lang="en-US" sz="2000" dirty="0" smtClean="0">
                          <a:solidFill>
                            <a:schemeClr val="tx1"/>
                          </a:solidFill>
                          <a:latin typeface="NikoshBAN" pitchFamily="2" charset="0"/>
                          <a:cs typeface="NikoshBAN" pitchFamily="2" charset="0"/>
                        </a:rPr>
                        <a:t>M + V×V.C – (</a:t>
                      </a:r>
                      <a:r>
                        <a:rPr lang="en-US" sz="2000" dirty="0" smtClean="0"/>
                        <a:t>±</a:t>
                      </a:r>
                      <a:r>
                        <a:rPr lang="en-US" sz="2000" dirty="0" smtClean="0">
                          <a:latin typeface="Arial" pitchFamily="34" charset="0"/>
                          <a:cs typeface="Arial" pitchFamily="34" charset="0"/>
                        </a:rPr>
                        <a:t>e)</a:t>
                      </a:r>
                      <a:endParaRPr lang="en-US" sz="2000" dirty="0">
                        <a:latin typeface="NikoshBAN" pitchFamily="2" charset="0"/>
                        <a:cs typeface="NikoshBAN" pitchFamily="2" charset="0"/>
                      </a:endParaRPr>
                    </a:p>
                  </a:txBody>
                  <a:tcPr/>
                </a:tc>
                <a:tc>
                  <a:txBody>
                    <a:bodyPr/>
                    <a:lstStyle/>
                    <a:p>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গড়</a:t>
                      </a:r>
                      <a:r>
                        <a:rPr lang="en-US" sz="2000" dirty="0" smtClean="0">
                          <a:latin typeface="NikoshBAN" pitchFamily="2" charset="0"/>
                          <a:cs typeface="NikoshBAN" pitchFamily="2" charset="0"/>
                        </a:rPr>
                        <a:t>  </a:t>
                      </a:r>
                    </a:p>
                    <a:p>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দৈর্ঘ্য</a:t>
                      </a:r>
                      <a:r>
                        <a:rPr lang="en-US" sz="2000" dirty="0" smtClean="0">
                          <a:solidFill>
                            <a:schemeClr val="tx1"/>
                          </a:solidFill>
                          <a:latin typeface="NikoshBAN" pitchFamily="2" charset="0"/>
                          <a:cs typeface="NikoshBAN" pitchFamily="2"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t>
                      </a:r>
                      <a:r>
                        <a:rPr lang="en-US" sz="2000" dirty="0" smtClean="0">
                          <a:latin typeface="Arial" pitchFamily="34" charset="0"/>
                          <a:cs typeface="Arial" pitchFamily="34" charset="0"/>
                        </a:rPr>
                        <a:t>cm)</a:t>
                      </a:r>
                      <a:endParaRPr lang="en-US" sz="2000" dirty="0" smtClean="0"/>
                    </a:p>
                    <a:p>
                      <a:endParaRPr lang="en-US" sz="2000" dirty="0">
                        <a:latin typeface="NikoshBAN" pitchFamily="2" charset="0"/>
                        <a:cs typeface="NikoshBAN" pitchFamily="2" charset="0"/>
                      </a:endParaRPr>
                    </a:p>
                  </a:txBody>
                  <a:tcPr/>
                </a:tc>
              </a:tr>
              <a:tr h="70614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grpSp>
        <p:nvGrpSpPr>
          <p:cNvPr id="2" name="Group 12"/>
          <p:cNvGrpSpPr/>
          <p:nvPr/>
        </p:nvGrpSpPr>
        <p:grpSpPr>
          <a:xfrm>
            <a:off x="2438400" y="204272"/>
            <a:ext cx="3581400" cy="830997"/>
            <a:chOff x="2438400" y="204272"/>
            <a:chExt cx="3581400" cy="830997"/>
          </a:xfrm>
        </p:grpSpPr>
        <p:sp>
          <p:nvSpPr>
            <p:cNvPr id="11" name="Snip Same Side Corner Rectangle 10"/>
            <p:cNvSpPr/>
            <p:nvPr/>
          </p:nvSpPr>
          <p:spPr>
            <a:xfrm rot="10800000">
              <a:off x="2438400" y="235804"/>
              <a:ext cx="3581400" cy="685800"/>
            </a:xfrm>
            <a:prstGeom prst="snip2SameRect">
              <a:avLst>
                <a:gd name="adj1" fmla="val 36111"/>
                <a:gd name="adj2" fmla="val 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8" name="TextBox 7"/>
            <p:cNvSpPr txBox="1"/>
            <p:nvPr/>
          </p:nvSpPr>
          <p:spPr>
            <a:xfrm>
              <a:off x="2971800" y="204272"/>
              <a:ext cx="2743200" cy="830997"/>
            </a:xfrm>
            <a:prstGeom prst="rect">
              <a:avLst/>
            </a:prstGeom>
            <a:noFill/>
            <a:ln>
              <a:noFill/>
            </a:ln>
          </p:spPr>
          <p:txBody>
            <a:bodyPr wrap="square" rtlCol="0">
              <a:spAutoFit/>
            </a:bodyPr>
            <a:lstStyle/>
            <a:p>
              <a:r>
                <a:rPr lang="en-US" sz="4800" dirty="0" err="1" smtClean="0">
                  <a:solidFill>
                    <a:prstClr val="white"/>
                  </a:solidFill>
                  <a:latin typeface="NikoshBAN" pitchFamily="2" charset="0"/>
                  <a:cs typeface="NikoshBAN" pitchFamily="2" charset="0"/>
                </a:rPr>
                <a:t>দল</a:t>
              </a:r>
              <a:r>
                <a:rPr lang="bn-BD" sz="4800" dirty="0" smtClean="0">
                  <a:solidFill>
                    <a:prstClr val="white"/>
                  </a:solidFill>
                  <a:latin typeface="NikoshBAN" pitchFamily="2" charset="0"/>
                  <a:cs typeface="NikoshBAN" pitchFamily="2" charset="0"/>
                </a:rPr>
                <a:t>গত </a:t>
              </a:r>
              <a:r>
                <a:rPr lang="en-US" sz="4800" dirty="0" err="1" smtClean="0">
                  <a:solidFill>
                    <a:prstClr val="white"/>
                  </a:solidFill>
                  <a:latin typeface="NikoshBAN" pitchFamily="2" charset="0"/>
                  <a:cs typeface="NikoshBAN" pitchFamily="2" charset="0"/>
                </a:rPr>
                <a:t>কাজ</a:t>
              </a:r>
              <a:r>
                <a:rPr lang="en-US" sz="4800" dirty="0" smtClean="0">
                  <a:solidFill>
                    <a:prstClr val="white"/>
                  </a:solidFill>
                  <a:latin typeface="NikoshBAN" pitchFamily="2" charset="0"/>
                  <a:cs typeface="NikoshBAN" pitchFamily="2" charset="0"/>
                </a:rPr>
                <a:t> </a:t>
              </a:r>
              <a:endParaRPr lang="en-US" sz="4800" dirty="0">
                <a:solidFill>
                  <a:prstClr val="white"/>
                </a:solidFill>
                <a:latin typeface="NikoshBAN" pitchFamily="2" charset="0"/>
                <a:cs typeface="NikoshBAN" pitchFamily="2" charset="0"/>
              </a:endParaRPr>
            </a:p>
          </p:txBody>
        </p:sp>
      </p:grpSp>
      <p:grpSp>
        <p:nvGrpSpPr>
          <p:cNvPr id="4" name="Group 5"/>
          <p:cNvGrpSpPr/>
          <p:nvPr/>
        </p:nvGrpSpPr>
        <p:grpSpPr>
          <a:xfrm>
            <a:off x="381000" y="990600"/>
            <a:ext cx="8305800" cy="2667000"/>
            <a:chOff x="381000" y="533400"/>
            <a:chExt cx="8305800" cy="2667000"/>
          </a:xfrm>
        </p:grpSpPr>
        <p:pic>
          <p:nvPicPr>
            <p:cNvPr id="7" name="Picture 6" descr="Picture2.gif"/>
            <p:cNvPicPr>
              <a:picLocks noChangeAspect="1"/>
            </p:cNvPicPr>
            <p:nvPr/>
          </p:nvPicPr>
          <p:blipFill>
            <a:blip r:embed="rId3" cstate="print"/>
            <a:srcRect l="2015" t="11603" r="54047" b="36709"/>
            <a:stretch>
              <a:fillRect/>
            </a:stretch>
          </p:blipFill>
          <p:spPr>
            <a:xfrm>
              <a:off x="381000" y="533400"/>
              <a:ext cx="8305800" cy="2667000"/>
            </a:xfrm>
            <a:prstGeom prst="rect">
              <a:avLst/>
            </a:prstGeom>
          </p:spPr>
        </p:pic>
        <p:pic>
          <p:nvPicPr>
            <p:cNvPr id="9" name="Picture 5" descr="rod-wrought-iron.jpg"/>
            <p:cNvPicPr>
              <a:picLocks noChangeAspect="1"/>
            </p:cNvPicPr>
            <p:nvPr/>
          </p:nvPicPr>
          <p:blipFill>
            <a:blip r:embed="rId4" cstate="print"/>
            <a:srcRect l="7333" t="42889" r="7334" b="42889"/>
            <a:stretch>
              <a:fillRect/>
            </a:stretch>
          </p:blipFill>
          <p:spPr>
            <a:xfrm>
              <a:off x="1143000" y="2590800"/>
              <a:ext cx="2286000" cy="550606"/>
            </a:xfrm>
            <a:prstGeom prst="rect">
              <a:avLst/>
            </a:prstGeom>
          </p:spPr>
        </p:pic>
      </p:grpSp>
      <p:sp>
        <p:nvSpPr>
          <p:cNvPr id="10" name="Frame 9"/>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2" name="Group 28"/>
          <p:cNvGrpSpPr/>
          <p:nvPr/>
        </p:nvGrpSpPr>
        <p:grpSpPr>
          <a:xfrm>
            <a:off x="1676400" y="304802"/>
            <a:ext cx="5105400" cy="990598"/>
            <a:chOff x="1676400" y="304802"/>
            <a:chExt cx="5105400" cy="990598"/>
          </a:xfrm>
        </p:grpSpPr>
        <p:sp>
          <p:nvSpPr>
            <p:cNvPr id="4" name="Snip Same Side Corner Rectangle 3"/>
            <p:cNvSpPr/>
            <p:nvPr/>
          </p:nvSpPr>
          <p:spPr>
            <a:xfrm rot="10800000">
              <a:off x="1676400" y="304802"/>
              <a:ext cx="5105400" cy="990598"/>
            </a:xfrm>
            <a:prstGeom prst="snip2SameRect">
              <a:avLst>
                <a:gd name="adj1" fmla="val 36111"/>
                <a:gd name="adj2" fmla="val 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5" name="TextBox 4"/>
            <p:cNvSpPr txBox="1"/>
            <p:nvPr/>
          </p:nvSpPr>
          <p:spPr>
            <a:xfrm>
              <a:off x="3171753" y="340077"/>
              <a:ext cx="1819692" cy="923330"/>
            </a:xfrm>
            <a:prstGeom prst="rect">
              <a:avLst/>
            </a:prstGeom>
            <a:noFill/>
            <a:ln>
              <a:noFill/>
            </a:ln>
          </p:spPr>
          <p:txBody>
            <a:bodyPr wrap="square" rtlCol="0">
              <a:spAutoFit/>
            </a:bodyPr>
            <a:lstStyle/>
            <a:p>
              <a:r>
                <a:rPr lang="en-US" sz="5400" dirty="0">
                  <a:solidFill>
                    <a:prstClr val="white"/>
                  </a:solidFill>
                  <a:latin typeface="NikoshBAN" pitchFamily="2" charset="0"/>
                  <a:cs typeface="NikoshBAN" pitchFamily="2" charset="0"/>
                </a:rPr>
                <a:t>মূল্যায়ন  </a:t>
              </a:r>
            </a:p>
          </p:txBody>
        </p:sp>
      </p:grpSp>
      <p:sp>
        <p:nvSpPr>
          <p:cNvPr id="8" name="TextBox 7"/>
          <p:cNvSpPr txBox="1"/>
          <p:nvPr/>
        </p:nvSpPr>
        <p:spPr>
          <a:xfrm>
            <a:off x="762000" y="2546132"/>
            <a:ext cx="7620000" cy="523220"/>
          </a:xfrm>
          <a:prstGeom prst="rect">
            <a:avLst/>
          </a:prstGeom>
          <a:solidFill>
            <a:schemeClr val="bg2">
              <a:lumMod val="90000"/>
            </a:schemeClr>
          </a:solidFill>
        </p:spPr>
        <p:txBody>
          <a:bodyPr wrap="square" rtlCol="0">
            <a:spAutoFit/>
          </a:bodyPr>
          <a:lstStyle/>
          <a:p>
            <a:r>
              <a:rPr lang="en-US" sz="2800" dirty="0">
                <a:solidFill>
                  <a:prstClr val="black"/>
                </a:solidFill>
                <a:latin typeface="NikoshBAN" pitchFamily="2" charset="0"/>
                <a:cs typeface="NikoshBAN" pitchFamily="2" charset="0"/>
              </a:rPr>
              <a:t>স্লাইড ক্যালিপার্সের ভার্নিয়ার ধ্রুবক  বলতে কী বোঝায় ? </a:t>
            </a:r>
            <a:endParaRPr lang="en-US" sz="4000" dirty="0">
              <a:solidFill>
                <a:prstClr val="black"/>
              </a:solidFill>
              <a:latin typeface="NikoshBAN" pitchFamily="2" charset="0"/>
              <a:cs typeface="NikoshBAN" pitchFamily="2" charset="0"/>
            </a:endParaRPr>
          </a:p>
        </p:txBody>
      </p:sp>
      <p:sp>
        <p:nvSpPr>
          <p:cNvPr id="10" name="TextBox 9"/>
          <p:cNvSpPr txBox="1"/>
          <p:nvPr/>
        </p:nvSpPr>
        <p:spPr>
          <a:xfrm>
            <a:off x="300789" y="2524780"/>
            <a:ext cx="1648208" cy="523220"/>
          </a:xfrm>
          <a:prstGeom prst="rect">
            <a:avLst/>
          </a:prstGeom>
          <a:solidFill>
            <a:srgbClr val="FFFF00"/>
          </a:solidFill>
        </p:spPr>
        <p:txBody>
          <a:bodyPr wrap="none" rtlCol="0">
            <a:spAutoFit/>
          </a:bodyPr>
          <a:lstStyle/>
          <a:p>
            <a:r>
              <a:rPr lang="en-US" sz="2800" dirty="0">
                <a:solidFill>
                  <a:prstClr val="black"/>
                </a:solidFill>
                <a:latin typeface="NikoshBAN" pitchFamily="2" charset="0"/>
                <a:cs typeface="NikoshBAN" pitchFamily="2" charset="0"/>
              </a:rPr>
              <a:t>শুন্য ত্রুটি কী?</a:t>
            </a:r>
            <a:endParaRPr lang="en-US" sz="4000" dirty="0">
              <a:solidFill>
                <a:prstClr val="black"/>
              </a:solidFill>
              <a:latin typeface="NikoshBAN" pitchFamily="2" charset="0"/>
              <a:cs typeface="NikoshBAN" pitchFamily="2" charset="0"/>
            </a:endParaRPr>
          </a:p>
        </p:txBody>
      </p:sp>
      <p:sp>
        <p:nvSpPr>
          <p:cNvPr id="11" name="TextBox 10"/>
          <p:cNvSpPr txBox="1"/>
          <p:nvPr/>
        </p:nvSpPr>
        <p:spPr>
          <a:xfrm>
            <a:off x="754456" y="2542674"/>
            <a:ext cx="5317481" cy="523220"/>
          </a:xfrm>
          <a:prstGeom prst="rect">
            <a:avLst/>
          </a:prstGeom>
          <a:solidFill>
            <a:schemeClr val="accent6">
              <a:lumMod val="20000"/>
              <a:lumOff val="80000"/>
            </a:schemeClr>
          </a:solidFill>
        </p:spPr>
        <p:txBody>
          <a:bodyPr wrap="none" rtlCol="0">
            <a:spAutoFit/>
          </a:bodyPr>
          <a:lstStyle/>
          <a:p>
            <a:r>
              <a:rPr lang="en-US" sz="2800" dirty="0" err="1">
                <a:solidFill>
                  <a:prstClr val="black"/>
                </a:solidFill>
                <a:latin typeface="NikoshBAN" pitchFamily="2" charset="0"/>
                <a:cs typeface="NikoshBAN" pitchFamily="2" charset="0"/>
              </a:rPr>
              <a:t>বস্তুর</a:t>
            </a:r>
            <a:r>
              <a:rPr lang="en-US" sz="2800" dirty="0">
                <a:solidFill>
                  <a:prstClr val="black"/>
                </a:solidFill>
                <a:latin typeface="NikoshBAN" pitchFamily="2" charset="0"/>
                <a:cs typeface="NikoshBAN" pitchFamily="2" charset="0"/>
              </a:rPr>
              <a:t> দৈর্ঘ্য </a:t>
            </a:r>
            <a:r>
              <a:rPr lang="en-US" sz="2800" dirty="0" err="1">
                <a:solidFill>
                  <a:prstClr val="black"/>
                </a:solidFill>
                <a:latin typeface="NikoshBAN" pitchFamily="2" charset="0"/>
                <a:cs typeface="NikoshBAN" pitchFamily="2" charset="0"/>
              </a:rPr>
              <a:t>পরিমাপ</a:t>
            </a:r>
            <a:r>
              <a:rPr lang="en-US" sz="2800" dirty="0">
                <a:solidFill>
                  <a:prstClr val="black"/>
                </a:solidFill>
                <a:latin typeface="NikoshBAN" pitchFamily="2" charset="0"/>
                <a:cs typeface="NikoshBAN" pitchFamily="2" charset="0"/>
              </a:rPr>
              <a:t> </a:t>
            </a:r>
            <a:r>
              <a:rPr lang="en-US" sz="2800" dirty="0" err="1">
                <a:solidFill>
                  <a:prstClr val="black"/>
                </a:solidFill>
                <a:latin typeface="NikoshBAN" pitchFamily="2" charset="0"/>
                <a:cs typeface="NikoshBAN" pitchFamily="2" charset="0"/>
              </a:rPr>
              <a:t>করার</a:t>
            </a:r>
            <a:r>
              <a:rPr lang="en-US" sz="2800" dirty="0">
                <a:solidFill>
                  <a:prstClr val="black"/>
                </a:solidFill>
                <a:latin typeface="NikoshBAN" pitchFamily="2" charset="0"/>
                <a:cs typeface="NikoshBAN" pitchFamily="2" charset="0"/>
              </a:rPr>
              <a:t> </a:t>
            </a:r>
            <a:r>
              <a:rPr lang="en-US" sz="2800" dirty="0" err="1">
                <a:solidFill>
                  <a:prstClr val="black"/>
                </a:solidFill>
                <a:latin typeface="NikoshBAN" pitchFamily="2" charset="0"/>
                <a:cs typeface="NikoshBAN" pitchFamily="2" charset="0"/>
              </a:rPr>
              <a:t>গানিতিক</a:t>
            </a:r>
            <a:r>
              <a:rPr lang="en-US" sz="2800" dirty="0">
                <a:solidFill>
                  <a:prstClr val="black"/>
                </a:solidFill>
                <a:latin typeface="NikoshBAN" pitchFamily="2" charset="0"/>
                <a:cs typeface="NikoshBAN" pitchFamily="2" charset="0"/>
              </a:rPr>
              <a:t> </a:t>
            </a:r>
            <a:r>
              <a:rPr lang="en-US" sz="2800" dirty="0" err="1">
                <a:solidFill>
                  <a:prstClr val="black"/>
                </a:solidFill>
                <a:latin typeface="NikoshBAN" pitchFamily="2" charset="0"/>
                <a:cs typeface="NikoshBAN" pitchFamily="2" charset="0"/>
              </a:rPr>
              <a:t>সূত্রটি</a:t>
            </a:r>
            <a:r>
              <a:rPr lang="en-US" sz="2800" dirty="0">
                <a:solidFill>
                  <a:prstClr val="black"/>
                </a:solidFill>
                <a:latin typeface="NikoshBAN" pitchFamily="2" charset="0"/>
                <a:cs typeface="NikoshBAN" pitchFamily="2" charset="0"/>
              </a:rPr>
              <a:t> কী?</a:t>
            </a:r>
            <a:endParaRPr lang="en-US" sz="4000" dirty="0">
              <a:solidFill>
                <a:prstClr val="black"/>
              </a:solidFill>
              <a:latin typeface="NikoshBAN" pitchFamily="2" charset="0"/>
              <a:cs typeface="NikoshBAN" pitchFamily="2" charset="0"/>
            </a:endParaRPr>
          </a:p>
        </p:txBody>
      </p:sp>
      <p:grpSp>
        <p:nvGrpSpPr>
          <p:cNvPr id="3" name="Group 23"/>
          <p:cNvGrpSpPr/>
          <p:nvPr/>
        </p:nvGrpSpPr>
        <p:grpSpPr>
          <a:xfrm>
            <a:off x="762000" y="3886200"/>
            <a:ext cx="7620001" cy="956356"/>
            <a:chOff x="609600" y="3505200"/>
            <a:chExt cx="7620001" cy="956356"/>
          </a:xfrm>
        </p:grpSpPr>
        <p:sp>
          <p:nvSpPr>
            <p:cNvPr id="13" name="TextBox 12"/>
            <p:cNvSpPr txBox="1"/>
            <p:nvPr/>
          </p:nvSpPr>
          <p:spPr>
            <a:xfrm>
              <a:off x="609600" y="3505200"/>
              <a:ext cx="7620000" cy="523220"/>
            </a:xfrm>
            <a:prstGeom prst="rect">
              <a:avLst/>
            </a:prstGeom>
            <a:solidFill>
              <a:schemeClr val="bg2">
                <a:lumMod val="90000"/>
              </a:schemeClr>
            </a:solidFill>
          </p:spPr>
          <p:txBody>
            <a:bodyPr wrap="square" rtlCol="0">
              <a:spAutoFit/>
            </a:bodyPr>
            <a:lstStyle/>
            <a:p>
              <a:r>
                <a:rPr lang="en-US" sz="2800" dirty="0">
                  <a:solidFill>
                    <a:prstClr val="black"/>
                  </a:solidFill>
                  <a:latin typeface="NikoshBAN" pitchFamily="2" charset="0"/>
                  <a:cs typeface="NikoshBAN" pitchFamily="2" charset="0"/>
                </a:rPr>
                <a:t>স্লাইড </a:t>
              </a:r>
              <a:r>
                <a:rPr lang="en-US" sz="2800" dirty="0" err="1">
                  <a:solidFill>
                    <a:prstClr val="black"/>
                  </a:solidFill>
                  <a:latin typeface="NikoshBAN" pitchFamily="2" charset="0"/>
                  <a:cs typeface="NikoshBAN" pitchFamily="2" charset="0"/>
                </a:rPr>
                <a:t>ক্যালিপার্সের</a:t>
              </a:r>
              <a:r>
                <a:rPr lang="en-US" sz="2800" dirty="0">
                  <a:solidFill>
                    <a:prstClr val="black"/>
                  </a:solidFill>
                  <a:latin typeface="NikoshBAN" pitchFamily="2" charset="0"/>
                  <a:cs typeface="NikoshBAN" pitchFamily="2" charset="0"/>
                </a:rPr>
                <a:t> </a:t>
              </a:r>
              <a:r>
                <a:rPr lang="bn-BD" sz="2800" spc="-300" dirty="0">
                  <a:solidFill>
                    <a:prstClr val="black"/>
                  </a:solidFill>
                  <a:latin typeface="NikoshBAN" pitchFamily="2" charset="0"/>
                  <a:cs typeface="NikoshBAN" pitchFamily="2" charset="0"/>
                </a:rPr>
                <a:t>প্রধান </a:t>
              </a:r>
              <a:r>
                <a:rPr lang="en-US" sz="2800" spc="-300" dirty="0">
                  <a:solidFill>
                    <a:prstClr val="black"/>
                  </a:solidFill>
                  <a:latin typeface="NikoshBAN" pitchFamily="2" charset="0"/>
                  <a:cs typeface="NikoshBAN" pitchFamily="2" charset="0"/>
                </a:rPr>
                <a:t> </a:t>
              </a:r>
              <a:r>
                <a:rPr lang="bn-BD" sz="2800" spc="-300" dirty="0">
                  <a:solidFill>
                    <a:prstClr val="black"/>
                  </a:solidFill>
                  <a:latin typeface="NikoshBAN" pitchFamily="2" charset="0"/>
                  <a:cs typeface="NikoshBAN" pitchFamily="2" charset="0"/>
                </a:rPr>
                <a:t>স্কেলের </a:t>
              </a:r>
              <a:r>
                <a:rPr lang="en-US" sz="2800" spc="-300" dirty="0">
                  <a:solidFill>
                    <a:prstClr val="black"/>
                  </a:solidFill>
                  <a:latin typeface="NikoshBAN" pitchFamily="2" charset="0"/>
                  <a:cs typeface="NikoshBAN" pitchFamily="2" charset="0"/>
                </a:rPr>
                <a:t> </a:t>
              </a:r>
              <a:r>
                <a:rPr lang="bn-BD" sz="2800" spc="-300" dirty="0">
                  <a:solidFill>
                    <a:prstClr val="black"/>
                  </a:solidFill>
                  <a:latin typeface="NikoshBAN" pitchFamily="2" charset="0"/>
                  <a:cs typeface="NikoshBAN" pitchFamily="2" charset="0"/>
                </a:rPr>
                <a:t>ক্ষুদ্রতম </a:t>
              </a:r>
              <a:r>
                <a:rPr lang="en-US" sz="2800" spc="-300" dirty="0">
                  <a:solidFill>
                    <a:prstClr val="black"/>
                  </a:solidFill>
                  <a:latin typeface="Arial" pitchFamily="34" charset="0"/>
                  <a:cs typeface="Arial" pitchFamily="34" charset="0"/>
                </a:rPr>
                <a:t>1</a:t>
              </a:r>
              <a:r>
                <a:rPr lang="bn-BD" sz="2800" spc="-300" dirty="0">
                  <a:solidFill>
                    <a:prstClr val="black"/>
                  </a:solidFill>
                  <a:latin typeface="NikoshBAN" pitchFamily="2" charset="0"/>
                  <a:cs typeface="NikoshBAN" pitchFamily="2" charset="0"/>
                </a:rPr>
                <a:t> ভা</a:t>
              </a:r>
              <a:r>
                <a:rPr lang="en-US" sz="2800" spc="-300" dirty="0" err="1">
                  <a:solidFill>
                    <a:prstClr val="black"/>
                  </a:solidFill>
                  <a:latin typeface="NikoshBAN" pitchFamily="2" charset="0"/>
                  <a:cs typeface="NikoshBAN" pitchFamily="2" charset="0"/>
                </a:rPr>
                <a:t>গের</a:t>
              </a:r>
              <a:r>
                <a:rPr lang="en-US" sz="2800" spc="-300" dirty="0">
                  <a:solidFill>
                    <a:prstClr val="black"/>
                  </a:solidFill>
                  <a:latin typeface="NikoshBAN" pitchFamily="2" charset="0"/>
                  <a:cs typeface="NikoshBAN" pitchFamily="2" charset="0"/>
                </a:rPr>
                <a:t>  </a:t>
              </a:r>
              <a:r>
                <a:rPr lang="en-US" sz="2800" spc="-300" dirty="0" err="1">
                  <a:solidFill>
                    <a:prstClr val="black"/>
                  </a:solidFill>
                  <a:latin typeface="NikoshBAN" pitchFamily="2" charset="0"/>
                  <a:cs typeface="NikoshBAN" pitchFamily="2" charset="0"/>
                </a:rPr>
                <a:t>দৈর্ঘ্য</a:t>
              </a:r>
              <a:r>
                <a:rPr lang="bn-BD" sz="2800" spc="-300" dirty="0">
                  <a:solidFill>
                    <a:prstClr val="black"/>
                  </a:solidFill>
                  <a:latin typeface="NikoshBAN" pitchFamily="2" charset="0"/>
                  <a:cs typeface="NikoshBAN" pitchFamily="2" charset="0"/>
                </a:rPr>
                <a:t> </a:t>
              </a:r>
              <a:r>
                <a:rPr lang="en-US" sz="2800" spc="-300" dirty="0">
                  <a:solidFill>
                    <a:prstClr val="black"/>
                  </a:solidFill>
                  <a:latin typeface="NikoshBAN" pitchFamily="2" charset="0"/>
                  <a:cs typeface="NikoshBAN" pitchFamily="2" charset="0"/>
                </a:rPr>
                <a:t> ও </a:t>
              </a:r>
              <a:r>
                <a:rPr lang="bn-BD" sz="2800" spc="-300" dirty="0">
                  <a:solidFill>
                    <a:prstClr val="black"/>
                  </a:solidFill>
                  <a:latin typeface="NikoshBAN" pitchFamily="2" charset="0"/>
                  <a:cs typeface="NikoshBAN" pitchFamily="2" charset="0"/>
                </a:rPr>
                <a:t>ভার্নিয়ার </a:t>
              </a:r>
              <a:r>
                <a:rPr lang="en-US" sz="2800" spc="-300" dirty="0">
                  <a:solidFill>
                    <a:prstClr val="black"/>
                  </a:solidFill>
                  <a:latin typeface="NikoshBAN" pitchFamily="2" charset="0"/>
                  <a:cs typeface="NikoshBAN" pitchFamily="2" charset="0"/>
                </a:rPr>
                <a:t> </a:t>
              </a:r>
              <a:r>
                <a:rPr lang="bn-BD" sz="2800" spc="-300" dirty="0">
                  <a:solidFill>
                    <a:prstClr val="black"/>
                  </a:solidFill>
                  <a:latin typeface="NikoshBAN" pitchFamily="2" charset="0"/>
                  <a:cs typeface="NikoshBAN" pitchFamily="2" charset="0"/>
                </a:rPr>
                <a:t>স্কেলের</a:t>
              </a:r>
              <a:r>
                <a:rPr lang="en-US" sz="2800" spc="-300" dirty="0">
                  <a:solidFill>
                    <a:prstClr val="black"/>
                  </a:solidFill>
                  <a:latin typeface="NikoshBAN" pitchFamily="2" charset="0"/>
                  <a:cs typeface="NikoshBAN" pitchFamily="2" charset="0"/>
                </a:rPr>
                <a:t>  </a:t>
              </a:r>
            </a:p>
          </p:txBody>
        </p:sp>
        <p:sp>
          <p:nvSpPr>
            <p:cNvPr id="14" name="TextBox 13"/>
            <p:cNvSpPr txBox="1"/>
            <p:nvPr/>
          </p:nvSpPr>
          <p:spPr>
            <a:xfrm>
              <a:off x="609601" y="3938336"/>
              <a:ext cx="7620000" cy="523220"/>
            </a:xfrm>
            <a:prstGeom prst="rect">
              <a:avLst/>
            </a:prstGeom>
            <a:solidFill>
              <a:schemeClr val="bg2">
                <a:lumMod val="90000"/>
              </a:schemeClr>
            </a:solidFill>
          </p:spPr>
          <p:txBody>
            <a:bodyPr wrap="square" rtlCol="0">
              <a:spAutoFit/>
            </a:bodyPr>
            <a:lstStyle/>
            <a:p>
              <a:r>
                <a:rPr lang="bn-BD" sz="2800" spc="-300" dirty="0">
                  <a:solidFill>
                    <a:prstClr val="black"/>
                  </a:solidFill>
                  <a:latin typeface="NikoshBAN" pitchFamily="2" charset="0"/>
                  <a:cs typeface="NikoshBAN" pitchFamily="2" charset="0"/>
                </a:rPr>
                <a:t>ক্ষুদ্রতম </a:t>
              </a:r>
              <a:r>
                <a:rPr lang="en-US" sz="2800" spc="-300" dirty="0">
                  <a:solidFill>
                    <a:prstClr val="black"/>
                  </a:solidFill>
                  <a:latin typeface="Arial" pitchFamily="34" charset="0"/>
                  <a:cs typeface="Arial" pitchFamily="34" charset="0"/>
                </a:rPr>
                <a:t>1</a:t>
              </a:r>
              <a:r>
                <a:rPr lang="bn-BD" sz="2800" spc="-300" dirty="0">
                  <a:solidFill>
                    <a:prstClr val="black"/>
                  </a:solidFill>
                  <a:latin typeface="NikoshBAN" pitchFamily="2" charset="0"/>
                  <a:cs typeface="NikoshBAN" pitchFamily="2" charset="0"/>
                </a:rPr>
                <a:t> ভা</a:t>
              </a:r>
              <a:r>
                <a:rPr lang="en-US" sz="2800" spc="-300" dirty="0" err="1">
                  <a:solidFill>
                    <a:prstClr val="black"/>
                  </a:solidFill>
                  <a:latin typeface="NikoshBAN" pitchFamily="2" charset="0"/>
                  <a:cs typeface="NikoshBAN" pitchFamily="2" charset="0"/>
                </a:rPr>
                <a:t>গের</a:t>
              </a:r>
              <a:r>
                <a:rPr lang="en-US" sz="2800" spc="-300" dirty="0">
                  <a:solidFill>
                    <a:prstClr val="black"/>
                  </a:solidFill>
                  <a:latin typeface="NikoshBAN" pitchFamily="2" charset="0"/>
                  <a:cs typeface="NikoshBAN" pitchFamily="2" charset="0"/>
                </a:rPr>
                <a:t>  </a:t>
              </a:r>
              <a:r>
                <a:rPr lang="en-US" sz="2800" spc="-300" dirty="0" err="1">
                  <a:solidFill>
                    <a:prstClr val="black"/>
                  </a:solidFill>
                  <a:latin typeface="NikoshBAN" pitchFamily="2" charset="0"/>
                  <a:cs typeface="NikoshBAN" pitchFamily="2" charset="0"/>
                </a:rPr>
                <a:t>দৈর্ঘ্যে</a:t>
              </a:r>
              <a:r>
                <a:rPr lang="bn-BD" sz="2800" spc="-300" dirty="0">
                  <a:solidFill>
                    <a:prstClr val="black"/>
                  </a:solidFill>
                  <a:latin typeface="NikoshBAN" pitchFamily="2" charset="0"/>
                  <a:cs typeface="NikoshBAN" pitchFamily="2" charset="0"/>
                </a:rPr>
                <a:t> </a:t>
              </a:r>
              <a:r>
                <a:rPr lang="en-US" sz="2800" spc="-300" dirty="0">
                  <a:solidFill>
                    <a:prstClr val="black"/>
                  </a:solidFill>
                  <a:latin typeface="NikoshBAN" pitchFamily="2" charset="0"/>
                  <a:cs typeface="NikoshBAN" pitchFamily="2" charset="0"/>
                </a:rPr>
                <a:t>র  </a:t>
              </a:r>
              <a:r>
                <a:rPr lang="en-US" sz="2800" spc="-300" dirty="0" err="1">
                  <a:solidFill>
                    <a:prstClr val="black"/>
                  </a:solidFill>
                  <a:latin typeface="NikoshBAN" pitchFamily="2" charset="0"/>
                  <a:cs typeface="NikoshBAN" pitchFamily="2" charset="0"/>
                </a:rPr>
                <a:t>পার্থক্যকে</a:t>
              </a:r>
              <a:r>
                <a:rPr lang="en-US" sz="2800" spc="-300" dirty="0">
                  <a:solidFill>
                    <a:prstClr val="black"/>
                  </a:solidFill>
                  <a:latin typeface="NikoshBAN" pitchFamily="2" charset="0"/>
                  <a:cs typeface="NikoshBAN" pitchFamily="2" charset="0"/>
                </a:rPr>
                <a:t>  </a:t>
              </a:r>
              <a:r>
                <a:rPr lang="en-US" sz="2800" dirty="0" err="1">
                  <a:solidFill>
                    <a:prstClr val="black"/>
                  </a:solidFill>
                  <a:latin typeface="NikoshBAN" pitchFamily="2" charset="0"/>
                  <a:cs typeface="NikoshBAN" pitchFamily="2" charset="0"/>
                </a:rPr>
                <a:t>ভার্নিয়ার</a:t>
              </a:r>
              <a:r>
                <a:rPr lang="en-US" sz="2800" dirty="0">
                  <a:solidFill>
                    <a:prstClr val="black"/>
                  </a:solidFill>
                  <a:latin typeface="NikoshBAN" pitchFamily="2" charset="0"/>
                  <a:cs typeface="NikoshBAN" pitchFamily="2" charset="0"/>
                </a:rPr>
                <a:t> </a:t>
              </a:r>
              <a:r>
                <a:rPr lang="en-US" sz="2800" dirty="0" err="1">
                  <a:solidFill>
                    <a:prstClr val="black"/>
                  </a:solidFill>
                  <a:latin typeface="NikoshBAN" pitchFamily="2" charset="0"/>
                  <a:cs typeface="NikoshBAN" pitchFamily="2" charset="0"/>
                </a:rPr>
                <a:t>ধ্রুবক</a:t>
              </a:r>
              <a:r>
                <a:rPr lang="en-US" sz="2800" dirty="0">
                  <a:solidFill>
                    <a:prstClr val="black"/>
                  </a:solidFill>
                  <a:latin typeface="NikoshBAN" pitchFamily="2" charset="0"/>
                  <a:cs typeface="NikoshBAN" pitchFamily="2" charset="0"/>
                </a:rPr>
                <a:t> </a:t>
              </a:r>
              <a:r>
                <a:rPr lang="en-US" sz="2800" dirty="0" err="1">
                  <a:solidFill>
                    <a:prstClr val="black"/>
                  </a:solidFill>
                  <a:latin typeface="NikoshBAN" pitchFamily="2" charset="0"/>
                  <a:cs typeface="NikoshBAN" pitchFamily="2" charset="0"/>
                </a:rPr>
                <a:t>বলে</a:t>
              </a:r>
              <a:r>
                <a:rPr lang="en-US" sz="2800" dirty="0">
                  <a:solidFill>
                    <a:prstClr val="black"/>
                  </a:solidFill>
                  <a:latin typeface="NikoshBAN" pitchFamily="2" charset="0"/>
                  <a:cs typeface="NikoshBAN" pitchFamily="2" charset="0"/>
                </a:rPr>
                <a:t>। </a:t>
              </a:r>
              <a:r>
                <a:rPr lang="en-US" sz="2800" spc="-300" dirty="0">
                  <a:solidFill>
                    <a:prstClr val="black"/>
                  </a:solidFill>
                  <a:latin typeface="NikoshBAN" pitchFamily="2" charset="0"/>
                  <a:cs typeface="NikoshBAN" pitchFamily="2" charset="0"/>
                </a:rPr>
                <a:t> </a:t>
              </a:r>
            </a:p>
          </p:txBody>
        </p:sp>
      </p:grpSp>
      <p:sp>
        <p:nvSpPr>
          <p:cNvPr id="18" name="TextBox 17"/>
          <p:cNvSpPr txBox="1"/>
          <p:nvPr/>
        </p:nvSpPr>
        <p:spPr>
          <a:xfrm>
            <a:off x="304800" y="3962400"/>
            <a:ext cx="8763000" cy="533400"/>
          </a:xfrm>
          <a:prstGeom prst="rect">
            <a:avLst/>
          </a:prstGeom>
          <a:solidFill>
            <a:srgbClr val="FFFF00"/>
          </a:solidFill>
        </p:spPr>
        <p:txBody>
          <a:bodyPr wrap="square" rtlCol="0">
            <a:spAutoFit/>
          </a:bodyPr>
          <a:lstStyle/>
          <a:p>
            <a:r>
              <a:rPr lang="bn-BD" sz="2800" spc="-300" dirty="0">
                <a:solidFill>
                  <a:prstClr val="black"/>
                </a:solidFill>
                <a:latin typeface="NikoshBAN" pitchFamily="2" charset="0"/>
                <a:cs typeface="NikoshBAN" pitchFamily="2" charset="0"/>
              </a:rPr>
              <a:t>প্রধান </a:t>
            </a:r>
            <a:r>
              <a:rPr lang="en-US" sz="2800" spc="-300" dirty="0">
                <a:solidFill>
                  <a:prstClr val="black"/>
                </a:solidFill>
                <a:latin typeface="NikoshBAN" pitchFamily="2" charset="0"/>
                <a:cs typeface="NikoshBAN" pitchFamily="2" charset="0"/>
              </a:rPr>
              <a:t>  ও  </a:t>
            </a:r>
            <a:r>
              <a:rPr lang="bn-BD" sz="2800" spc="-300" dirty="0">
                <a:solidFill>
                  <a:prstClr val="black"/>
                </a:solidFill>
                <a:latin typeface="NikoshBAN" pitchFamily="2" charset="0"/>
                <a:cs typeface="NikoshBAN" pitchFamily="2" charset="0"/>
              </a:rPr>
              <a:t>ভার্নিয়ার স্কেলের</a:t>
            </a:r>
            <a:r>
              <a:rPr lang="en-US" sz="2800" spc="-300" dirty="0">
                <a:solidFill>
                  <a:prstClr val="black"/>
                </a:solidFill>
                <a:latin typeface="NikoshBAN" pitchFamily="2" charset="0"/>
                <a:cs typeface="NikoshBAN" pitchFamily="2" charset="0"/>
              </a:rPr>
              <a:t>  শুন্য  </a:t>
            </a:r>
            <a:r>
              <a:rPr lang="en-US" sz="2800" dirty="0" err="1">
                <a:solidFill>
                  <a:prstClr val="black"/>
                </a:solidFill>
                <a:latin typeface="NikoshBAN" pitchFamily="2" charset="0"/>
                <a:cs typeface="NikoshBAN" pitchFamily="2" charset="0"/>
              </a:rPr>
              <a:t>দাগদুটি</a:t>
            </a:r>
            <a:r>
              <a:rPr lang="en-US" sz="2800" dirty="0">
                <a:solidFill>
                  <a:prstClr val="black"/>
                </a:solidFill>
                <a:latin typeface="NikoshBAN" pitchFamily="2" charset="0"/>
                <a:cs typeface="NikoshBAN" pitchFamily="2" charset="0"/>
              </a:rPr>
              <a:t> </a:t>
            </a:r>
            <a:r>
              <a:rPr lang="en-US" sz="2800" dirty="0" err="1">
                <a:solidFill>
                  <a:prstClr val="black"/>
                </a:solidFill>
                <a:latin typeface="NikoshBAN" pitchFamily="2" charset="0"/>
                <a:cs typeface="NikoshBAN" pitchFamily="2" charset="0"/>
              </a:rPr>
              <a:t>পরস্পরের</a:t>
            </a:r>
            <a:r>
              <a:rPr lang="en-US" sz="2800" dirty="0">
                <a:solidFill>
                  <a:prstClr val="black"/>
                </a:solidFill>
                <a:latin typeface="NikoshBAN" pitchFamily="2" charset="0"/>
                <a:cs typeface="NikoshBAN" pitchFamily="2" charset="0"/>
              </a:rPr>
              <a:t> </a:t>
            </a:r>
            <a:r>
              <a:rPr lang="en-US" sz="2800" dirty="0" err="1">
                <a:solidFill>
                  <a:prstClr val="black"/>
                </a:solidFill>
                <a:latin typeface="NikoshBAN" pitchFamily="2" charset="0"/>
                <a:cs typeface="NikoshBAN" pitchFamily="2" charset="0"/>
              </a:rPr>
              <a:t>সাথে</a:t>
            </a:r>
            <a:r>
              <a:rPr lang="en-US" sz="2800" dirty="0">
                <a:solidFill>
                  <a:prstClr val="black"/>
                </a:solidFill>
                <a:latin typeface="NikoshBAN" pitchFamily="2" charset="0"/>
                <a:cs typeface="NikoshBAN" pitchFamily="2" charset="0"/>
              </a:rPr>
              <a:t> </a:t>
            </a:r>
            <a:r>
              <a:rPr lang="en-US" sz="2800" dirty="0" err="1">
                <a:solidFill>
                  <a:prstClr val="black"/>
                </a:solidFill>
                <a:latin typeface="NikoshBAN" pitchFamily="2" charset="0"/>
                <a:cs typeface="NikoshBAN" pitchFamily="2" charset="0"/>
              </a:rPr>
              <a:t>মিললে</a:t>
            </a:r>
            <a:r>
              <a:rPr lang="en-US" sz="2800" dirty="0">
                <a:solidFill>
                  <a:prstClr val="black"/>
                </a:solidFill>
                <a:latin typeface="NikoshBAN" pitchFamily="2" charset="0"/>
                <a:cs typeface="NikoshBAN" pitchFamily="2" charset="0"/>
              </a:rPr>
              <a:t> </a:t>
            </a:r>
            <a:r>
              <a:rPr lang="en-US" sz="2800" dirty="0" err="1">
                <a:solidFill>
                  <a:prstClr val="black"/>
                </a:solidFill>
                <a:latin typeface="NikoshBAN" pitchFamily="2" charset="0"/>
                <a:cs typeface="NikoshBAN" pitchFamily="2" charset="0"/>
              </a:rPr>
              <a:t>তাকে</a:t>
            </a:r>
            <a:r>
              <a:rPr lang="en-US" sz="2800" dirty="0">
                <a:solidFill>
                  <a:prstClr val="black"/>
                </a:solidFill>
                <a:latin typeface="NikoshBAN" pitchFamily="2" charset="0"/>
                <a:cs typeface="NikoshBAN" pitchFamily="2" charset="0"/>
              </a:rPr>
              <a:t> শুন্য ত্রুটি </a:t>
            </a:r>
            <a:r>
              <a:rPr lang="en-US" sz="2800" dirty="0" err="1">
                <a:solidFill>
                  <a:prstClr val="black"/>
                </a:solidFill>
                <a:latin typeface="NikoshBAN" pitchFamily="2" charset="0"/>
                <a:cs typeface="NikoshBAN" pitchFamily="2" charset="0"/>
              </a:rPr>
              <a:t>বলে</a:t>
            </a:r>
            <a:endParaRPr lang="en-US" sz="2800" dirty="0">
              <a:solidFill>
                <a:prstClr val="black"/>
              </a:solidFill>
              <a:latin typeface="NikoshBAN" pitchFamily="2" charset="0"/>
              <a:cs typeface="NikoshBAN" pitchFamily="2" charset="0"/>
            </a:endParaRPr>
          </a:p>
        </p:txBody>
      </p:sp>
      <p:sp>
        <p:nvSpPr>
          <p:cNvPr id="20" name="TextBox 19"/>
          <p:cNvSpPr txBox="1"/>
          <p:nvPr/>
        </p:nvSpPr>
        <p:spPr>
          <a:xfrm>
            <a:off x="838200" y="3962400"/>
            <a:ext cx="4957511" cy="523220"/>
          </a:xfrm>
          <a:prstGeom prst="rect">
            <a:avLst/>
          </a:prstGeom>
          <a:solidFill>
            <a:schemeClr val="accent6">
              <a:lumMod val="20000"/>
              <a:lumOff val="80000"/>
            </a:schemeClr>
          </a:solidFill>
        </p:spPr>
        <p:txBody>
          <a:bodyPr wrap="none" rtlCol="0">
            <a:spAutoFit/>
          </a:bodyPr>
          <a:lstStyle/>
          <a:p>
            <a:r>
              <a:rPr lang="en-US" sz="2800" dirty="0" err="1">
                <a:solidFill>
                  <a:prstClr val="black"/>
                </a:solidFill>
                <a:latin typeface="NikoshBAN" pitchFamily="2" charset="0"/>
                <a:cs typeface="NikoshBAN" pitchFamily="2" charset="0"/>
              </a:rPr>
              <a:t>বস্তর</a:t>
            </a:r>
            <a:r>
              <a:rPr lang="en-US" sz="2800" dirty="0">
                <a:solidFill>
                  <a:prstClr val="black"/>
                </a:solidFill>
                <a:latin typeface="NikoshBAN" pitchFamily="2" charset="0"/>
                <a:cs typeface="NikoshBAN" pitchFamily="2" charset="0"/>
              </a:rPr>
              <a:t> </a:t>
            </a:r>
            <a:r>
              <a:rPr lang="en-US" sz="2800" dirty="0" err="1">
                <a:solidFill>
                  <a:prstClr val="black"/>
                </a:solidFill>
                <a:latin typeface="NikoshBAN" pitchFamily="2" charset="0"/>
                <a:cs typeface="NikoshBAN" pitchFamily="2" charset="0"/>
              </a:rPr>
              <a:t>দৈর্ঘ্য</a:t>
            </a:r>
            <a:r>
              <a:rPr lang="en-US" sz="2800" dirty="0">
                <a:solidFill>
                  <a:prstClr val="black"/>
                </a:solidFill>
                <a:latin typeface="NikoshBAN" pitchFamily="2" charset="0"/>
                <a:cs typeface="NikoshBAN" pitchFamily="2" charset="0"/>
              </a:rPr>
              <a:t> = </a:t>
            </a:r>
            <a:r>
              <a:rPr lang="en-US" sz="2800" dirty="0">
                <a:solidFill>
                  <a:prstClr val="black"/>
                </a:solidFill>
                <a:latin typeface="Arial" pitchFamily="34" charset="0"/>
                <a:cs typeface="Arial" pitchFamily="34" charset="0"/>
              </a:rPr>
              <a:t>M  +  V × V.C – (± e)</a:t>
            </a:r>
            <a:endParaRPr lang="en-US" sz="2800" dirty="0">
              <a:solidFill>
                <a:prstClr val="black"/>
              </a:solidFill>
              <a:latin typeface="NikoshBAN" pitchFamily="2" charset="0"/>
              <a:cs typeface="NikoshBAN" pitchFamily="2" charset="0"/>
            </a:endParaRPr>
          </a:p>
        </p:txBody>
      </p:sp>
      <p:sp>
        <p:nvSpPr>
          <p:cNvPr id="23" name="TextBox 22"/>
          <p:cNvSpPr txBox="1"/>
          <p:nvPr/>
        </p:nvSpPr>
        <p:spPr>
          <a:xfrm>
            <a:off x="1762237" y="4463080"/>
            <a:ext cx="4038600" cy="646331"/>
          </a:xfrm>
          <a:prstGeom prst="rect">
            <a:avLst/>
          </a:prstGeom>
          <a:solidFill>
            <a:schemeClr val="accent6">
              <a:lumMod val="20000"/>
              <a:lumOff val="80000"/>
            </a:schemeClr>
          </a:solidFill>
        </p:spPr>
        <p:txBody>
          <a:bodyPr wrap="square" rtlCol="0">
            <a:spAutoFit/>
          </a:bodyPr>
          <a:lstStyle/>
          <a:p>
            <a:r>
              <a:rPr lang="en-US" dirty="0" err="1">
                <a:solidFill>
                  <a:prstClr val="black"/>
                </a:solidFill>
                <a:latin typeface="NikoshBAN" pitchFamily="2" charset="0"/>
                <a:cs typeface="NikoshBAN" pitchFamily="2" charset="0"/>
              </a:rPr>
              <a:t>যখনঃ</a:t>
            </a:r>
            <a:r>
              <a:rPr lang="en-US" dirty="0">
                <a:solidFill>
                  <a:prstClr val="black"/>
                </a:solidFill>
                <a:latin typeface="NikoshBAN" pitchFamily="2" charset="0"/>
                <a:cs typeface="NikoshBAN" pitchFamily="2" charset="0"/>
              </a:rPr>
              <a:t>  </a:t>
            </a:r>
            <a:r>
              <a:rPr lang="en-US" dirty="0" err="1">
                <a:solidFill>
                  <a:prstClr val="black"/>
                </a:solidFill>
                <a:latin typeface="NikoshBAN" pitchFamily="2" charset="0"/>
                <a:cs typeface="NikoshBAN" pitchFamily="2" charset="0"/>
              </a:rPr>
              <a:t>প্রধান</a:t>
            </a:r>
            <a:r>
              <a:rPr lang="en-US" dirty="0">
                <a:solidFill>
                  <a:prstClr val="black"/>
                </a:solidFill>
                <a:latin typeface="NikoshBAN" pitchFamily="2" charset="0"/>
                <a:cs typeface="NikoshBAN" pitchFamily="2" charset="0"/>
              </a:rPr>
              <a:t> </a:t>
            </a:r>
            <a:r>
              <a:rPr lang="en-US" dirty="0" err="1">
                <a:solidFill>
                  <a:prstClr val="black"/>
                </a:solidFill>
                <a:latin typeface="NikoshBAN" pitchFamily="2" charset="0"/>
                <a:cs typeface="NikoshBAN" pitchFamily="2" charset="0"/>
              </a:rPr>
              <a:t>স্কেল</a:t>
            </a:r>
            <a:r>
              <a:rPr lang="en-US" dirty="0">
                <a:solidFill>
                  <a:prstClr val="black"/>
                </a:solidFill>
                <a:latin typeface="NikoshBAN" pitchFamily="2" charset="0"/>
                <a:cs typeface="NikoshBAN" pitchFamily="2" charset="0"/>
              </a:rPr>
              <a:t> </a:t>
            </a:r>
            <a:r>
              <a:rPr lang="en-US" dirty="0" err="1">
                <a:solidFill>
                  <a:prstClr val="black"/>
                </a:solidFill>
                <a:latin typeface="NikoshBAN" pitchFamily="2" charset="0"/>
                <a:cs typeface="NikoshBAN" pitchFamily="2" charset="0"/>
              </a:rPr>
              <a:t>পাঠ</a:t>
            </a:r>
            <a:r>
              <a:rPr lang="en-US" dirty="0">
                <a:solidFill>
                  <a:prstClr val="black"/>
                </a:solidFill>
                <a:latin typeface="NikoshBAN" pitchFamily="2" charset="0"/>
                <a:cs typeface="NikoshBAN" pitchFamily="2" charset="0"/>
              </a:rPr>
              <a:t> </a:t>
            </a:r>
            <a:r>
              <a:rPr lang="en-US" dirty="0">
                <a:solidFill>
                  <a:prstClr val="black"/>
                </a:solidFill>
                <a:latin typeface="Arial" pitchFamily="34" charset="0"/>
                <a:cs typeface="Arial" pitchFamily="34" charset="0"/>
              </a:rPr>
              <a:t>= M </a:t>
            </a:r>
            <a:r>
              <a:rPr lang="en-US" dirty="0">
                <a:solidFill>
                  <a:prstClr val="black"/>
                </a:solidFill>
                <a:latin typeface="NikoshBAN" pitchFamily="2" charset="0"/>
                <a:cs typeface="NikoshBAN" pitchFamily="2" charset="0"/>
              </a:rPr>
              <a:t> </a:t>
            </a:r>
            <a:r>
              <a:rPr lang="en-US" dirty="0" err="1">
                <a:solidFill>
                  <a:prstClr val="black"/>
                </a:solidFill>
                <a:latin typeface="NikoshBAN" pitchFamily="2" charset="0"/>
                <a:cs typeface="NikoshBAN" pitchFamily="2" charset="0"/>
              </a:rPr>
              <a:t>ভার্নিয়ার</a:t>
            </a:r>
            <a:r>
              <a:rPr lang="en-US" dirty="0">
                <a:solidFill>
                  <a:prstClr val="black"/>
                </a:solidFill>
                <a:latin typeface="NikoshBAN" pitchFamily="2" charset="0"/>
                <a:cs typeface="NikoshBAN" pitchFamily="2" charset="0"/>
              </a:rPr>
              <a:t> </a:t>
            </a:r>
            <a:r>
              <a:rPr lang="en-US" dirty="0" err="1">
                <a:solidFill>
                  <a:prstClr val="black"/>
                </a:solidFill>
                <a:latin typeface="NikoshBAN" pitchFamily="2" charset="0"/>
                <a:cs typeface="NikoshBAN" pitchFamily="2" charset="0"/>
              </a:rPr>
              <a:t>সমপাতন</a:t>
            </a:r>
            <a:r>
              <a:rPr lang="en-US" dirty="0">
                <a:solidFill>
                  <a:prstClr val="black"/>
                </a:solidFill>
                <a:latin typeface="NikoshBAN" pitchFamily="2" charset="0"/>
                <a:cs typeface="NikoshBAN" pitchFamily="2" charset="0"/>
              </a:rPr>
              <a:t> = </a:t>
            </a:r>
            <a:r>
              <a:rPr lang="en-US" dirty="0">
                <a:solidFill>
                  <a:prstClr val="black"/>
                </a:solidFill>
                <a:latin typeface="Arial" pitchFamily="34" charset="0"/>
                <a:cs typeface="Arial" pitchFamily="34" charset="0"/>
              </a:rPr>
              <a:t>V</a:t>
            </a:r>
            <a:endParaRPr lang="en-US" dirty="0">
              <a:solidFill>
                <a:prstClr val="black"/>
              </a:solidFill>
              <a:latin typeface="NikoshBAN" pitchFamily="2" charset="0"/>
              <a:cs typeface="NikoshBAN" pitchFamily="2" charset="0"/>
            </a:endParaRPr>
          </a:p>
          <a:p>
            <a:r>
              <a:rPr lang="en-US" dirty="0">
                <a:solidFill>
                  <a:prstClr val="black"/>
                </a:solidFill>
                <a:latin typeface="NikoshBAN" pitchFamily="2" charset="0"/>
                <a:cs typeface="NikoshBAN" pitchFamily="2" charset="0"/>
              </a:rPr>
              <a:t>        </a:t>
            </a:r>
            <a:r>
              <a:rPr lang="en-US" dirty="0" err="1">
                <a:solidFill>
                  <a:prstClr val="black"/>
                </a:solidFill>
                <a:latin typeface="NikoshBAN" pitchFamily="2" charset="0"/>
                <a:cs typeface="NikoshBAN" pitchFamily="2" charset="0"/>
              </a:rPr>
              <a:t>ভার্নিয়ার</a:t>
            </a:r>
            <a:r>
              <a:rPr lang="en-US" dirty="0">
                <a:solidFill>
                  <a:prstClr val="black"/>
                </a:solidFill>
                <a:latin typeface="NikoshBAN" pitchFamily="2" charset="0"/>
                <a:cs typeface="NikoshBAN" pitchFamily="2" charset="0"/>
              </a:rPr>
              <a:t> ধ্রুবক</a:t>
            </a:r>
            <a:r>
              <a:rPr lang="bn-BD" dirty="0">
                <a:solidFill>
                  <a:prstClr val="white"/>
                </a:solidFill>
                <a:latin typeface="NikoshBAN" pitchFamily="2" charset="0"/>
                <a:cs typeface="NikoshBAN" pitchFamily="2" charset="0"/>
              </a:rPr>
              <a:t> </a:t>
            </a:r>
            <a:r>
              <a:rPr lang="bn-BD" dirty="0">
                <a:solidFill>
                  <a:prstClr val="black"/>
                </a:solidFill>
                <a:latin typeface="NikoshBAN" pitchFamily="2" charset="0"/>
                <a:cs typeface="NikoshBAN" pitchFamily="2" charset="0"/>
              </a:rPr>
              <a:t>=</a:t>
            </a:r>
            <a:r>
              <a:rPr lang="en-US" dirty="0">
                <a:solidFill>
                  <a:prstClr val="black"/>
                </a:solidFill>
                <a:latin typeface="NikoshBAN" pitchFamily="2" charset="0"/>
                <a:cs typeface="NikoshBAN" pitchFamily="2" charset="0"/>
              </a:rPr>
              <a:t> V.C   </a:t>
            </a:r>
            <a:r>
              <a:rPr lang="en-US" dirty="0" err="1">
                <a:solidFill>
                  <a:prstClr val="black"/>
                </a:solidFill>
                <a:latin typeface="NikoshBAN" pitchFamily="2" charset="0"/>
                <a:cs typeface="NikoshBAN" pitchFamily="2" charset="0"/>
              </a:rPr>
              <a:t>যান্ত্রিক</a:t>
            </a:r>
            <a:r>
              <a:rPr lang="en-US" dirty="0">
                <a:solidFill>
                  <a:prstClr val="black"/>
                </a:solidFill>
                <a:latin typeface="NikoshBAN" pitchFamily="2" charset="0"/>
                <a:cs typeface="NikoshBAN" pitchFamily="2" charset="0"/>
              </a:rPr>
              <a:t> ত্রুটি  = </a:t>
            </a:r>
            <a:r>
              <a:rPr lang="en-US" dirty="0">
                <a:solidFill>
                  <a:prstClr val="black"/>
                </a:solidFill>
                <a:latin typeface="Arial" pitchFamily="34" charset="0"/>
                <a:cs typeface="Arial" pitchFamily="34" charset="0"/>
              </a:rPr>
              <a:t>e</a:t>
            </a:r>
            <a:endParaRPr lang="en-US" dirty="0">
              <a:solidFill>
                <a:prstClr val="black"/>
              </a:solidFill>
              <a:latin typeface="NikoshBAN" pitchFamily="2" charset="0"/>
              <a:cs typeface="NikoshBAN" pitchFamily="2" charset="0"/>
            </a:endParaRPr>
          </a:p>
        </p:txBody>
      </p:sp>
      <p:sp>
        <p:nvSpPr>
          <p:cNvPr id="27" name="Down Arrow Callout 26"/>
          <p:cNvSpPr/>
          <p:nvPr/>
        </p:nvSpPr>
        <p:spPr>
          <a:xfrm>
            <a:off x="533400" y="1828800"/>
            <a:ext cx="838200" cy="68580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NikoshBAN" pitchFamily="2" charset="0"/>
                <a:cs typeface="NikoshBAN" pitchFamily="2" charset="0"/>
              </a:rPr>
              <a:t>প্রশ্ন</a:t>
            </a:r>
            <a:endParaRPr lang="en-US" sz="2800" dirty="0">
              <a:solidFill>
                <a:srgbClr val="FF0000"/>
              </a:solidFill>
              <a:latin typeface="NikoshBAN" pitchFamily="2" charset="0"/>
              <a:cs typeface="NikoshBAN" pitchFamily="2" charset="0"/>
            </a:endParaRPr>
          </a:p>
        </p:txBody>
      </p:sp>
      <p:sp>
        <p:nvSpPr>
          <p:cNvPr id="28" name="Down Arrow Callout 27"/>
          <p:cNvSpPr/>
          <p:nvPr/>
        </p:nvSpPr>
        <p:spPr>
          <a:xfrm>
            <a:off x="533400" y="3152274"/>
            <a:ext cx="838200" cy="68580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NikoshBAN" pitchFamily="2" charset="0"/>
                <a:cs typeface="NikoshBAN" pitchFamily="2" charset="0"/>
              </a:rPr>
              <a:t>উত্তর</a:t>
            </a:r>
            <a:endParaRPr lang="en-US" sz="2800" dirty="0">
              <a:solidFill>
                <a:srgbClr val="FF0000"/>
              </a:solidFill>
              <a:latin typeface="NikoshBAN" pitchFamily="2" charset="0"/>
              <a:cs typeface="NikoshBAN" pitchFamily="2" charset="0"/>
            </a:endParaRPr>
          </a:p>
        </p:txBody>
      </p:sp>
      <p:sp>
        <p:nvSpPr>
          <p:cNvPr id="16" name="Frame 15"/>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1000" fill="hold"/>
                                        <p:tgtEl>
                                          <p:spTgt spid="27"/>
                                        </p:tgtEl>
                                        <p:attrNameLst>
                                          <p:attrName>ppt_x</p:attrName>
                                        </p:attrNameLst>
                                      </p:cBhvr>
                                      <p:tavLst>
                                        <p:tav tm="0">
                                          <p:val>
                                            <p:strVal val="#ppt_x"/>
                                          </p:val>
                                        </p:tav>
                                        <p:tav tm="100000">
                                          <p:val>
                                            <p:strVal val="#ppt_x"/>
                                          </p:val>
                                        </p:tav>
                                      </p:tavLst>
                                    </p:anim>
                                    <p:anim calcmode="lin" valueType="num">
                                      <p:cBhvr additive="base">
                                        <p:cTn id="15" dur="1000" fill="hold"/>
                                        <p:tgtEl>
                                          <p:spTgt spid="27"/>
                                        </p:tgtEl>
                                        <p:attrNameLst>
                                          <p:attrName>ppt_y</p:attrName>
                                        </p:attrNameLst>
                                      </p:cBhvr>
                                      <p:tavLst>
                                        <p:tav tm="0">
                                          <p:val>
                                            <p:strVal val="0-#ppt_h/2"/>
                                          </p:val>
                                        </p:tav>
                                        <p:tav tm="100000">
                                          <p:val>
                                            <p:strVal val="#ppt_y"/>
                                          </p:val>
                                        </p:tav>
                                      </p:tavLst>
                                    </p:anim>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1000" fill="hold"/>
                                        <p:tgtEl>
                                          <p:spTgt spid="28"/>
                                        </p:tgtEl>
                                        <p:attrNameLst>
                                          <p:attrName>ppt_x</p:attrName>
                                        </p:attrNameLst>
                                      </p:cBhvr>
                                      <p:tavLst>
                                        <p:tav tm="0">
                                          <p:val>
                                            <p:strVal val="0-#ppt_w/2"/>
                                          </p:val>
                                        </p:tav>
                                        <p:tav tm="100000">
                                          <p:val>
                                            <p:strVal val="#ppt_x"/>
                                          </p:val>
                                        </p:tav>
                                      </p:tavLst>
                                    </p:anim>
                                    <p:anim calcmode="lin" valueType="num">
                                      <p:cBhvr additive="base">
                                        <p:cTn id="24" dur="1000" fill="hold"/>
                                        <p:tgtEl>
                                          <p:spTgt spid="2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8"/>
                                        </p:tgtEl>
                                        <p:attrNameLst>
                                          <p:attrName>style.visibility</p:attrName>
                                        </p:attrNameLst>
                                      </p:cBhvr>
                                      <p:to>
                                        <p:strVal val="hidden"/>
                                      </p:to>
                                    </p:set>
                                  </p:sub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2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9" presetClass="exit" presetSubtype="0" fill="hold" grpId="3" nodeType="withEffect">
                                  <p:stCondLst>
                                    <p:cond delay="0"/>
                                  </p:stCondLst>
                                  <p:childTnLst>
                                    <p:animEffect transition="out" filter="dissolve">
                                      <p:cBhvr>
                                        <p:cTn id="34" dur="500"/>
                                        <p:tgtEl>
                                          <p:spTgt spid="27"/>
                                        </p:tgtEl>
                                      </p:cBhvr>
                                    </p:animEffect>
                                    <p:set>
                                      <p:cBhvr>
                                        <p:cTn id="35" dur="1" fill="hold">
                                          <p:stCondLst>
                                            <p:cond delay="499"/>
                                          </p:stCondLst>
                                        </p:cTn>
                                        <p:tgtEl>
                                          <p:spTgt spid="2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1"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1000" fill="hold"/>
                                        <p:tgtEl>
                                          <p:spTgt spid="27"/>
                                        </p:tgtEl>
                                        <p:attrNameLst>
                                          <p:attrName>ppt_x</p:attrName>
                                        </p:attrNameLst>
                                      </p:cBhvr>
                                      <p:tavLst>
                                        <p:tav tm="0">
                                          <p:val>
                                            <p:strVal val="0-#ppt_w/2"/>
                                          </p:val>
                                        </p:tav>
                                        <p:tav tm="100000">
                                          <p:val>
                                            <p:strVal val="#ppt_x"/>
                                          </p:val>
                                        </p:tav>
                                      </p:tavLst>
                                    </p:anim>
                                    <p:anim calcmode="lin" valueType="num">
                                      <p:cBhvr additive="base">
                                        <p:cTn id="41" dur="1000" fill="hold"/>
                                        <p:tgtEl>
                                          <p:spTgt spid="27"/>
                                        </p:tgtEl>
                                        <p:attrNameLst>
                                          <p:attrName>ppt_y</p:attrName>
                                        </p:attrNameLst>
                                      </p:cBhvr>
                                      <p:tavLst>
                                        <p:tav tm="0">
                                          <p:val>
                                            <p:strVal val="#ppt_y"/>
                                          </p:val>
                                        </p:tav>
                                        <p:tav tm="100000">
                                          <p:val>
                                            <p:strVal val="#ppt_y"/>
                                          </p:val>
                                        </p:tav>
                                      </p:tavLst>
                                    </p:anim>
                                  </p:childTnLst>
                                </p:cTn>
                              </p:par>
                              <p:par>
                                <p:cTn id="42" presetID="22" presetClass="entr" presetSubtype="8"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2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1"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1000" fill="hold"/>
                                        <p:tgtEl>
                                          <p:spTgt spid="28"/>
                                        </p:tgtEl>
                                        <p:attrNameLst>
                                          <p:attrName>ppt_x</p:attrName>
                                        </p:attrNameLst>
                                      </p:cBhvr>
                                      <p:tavLst>
                                        <p:tav tm="0">
                                          <p:val>
                                            <p:strVal val="0-#ppt_w/2"/>
                                          </p:val>
                                        </p:tav>
                                        <p:tav tm="100000">
                                          <p:val>
                                            <p:strVal val="#ppt_x"/>
                                          </p:val>
                                        </p:tav>
                                      </p:tavLst>
                                    </p:anim>
                                    <p:anim calcmode="lin" valueType="num">
                                      <p:cBhvr additive="base">
                                        <p:cTn id="50" dur="1000" fill="hold"/>
                                        <p:tgtEl>
                                          <p:spTgt spid="2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8"/>
                                        </p:tgtEl>
                                        <p:attrNameLst>
                                          <p:attrName>style.visibility</p:attrName>
                                        </p:attrNameLst>
                                      </p:cBhvr>
                                      <p:to>
                                        <p:strVal val="hidden"/>
                                      </p:to>
                                    </p:set>
                                  </p:subTnLst>
                                </p:cTn>
                              </p:par>
                              <p:par>
                                <p:cTn id="51" presetID="22" presetClass="entr" presetSubtype="8"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2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4" nodeType="clickEffect">
                                  <p:stCondLst>
                                    <p:cond delay="0"/>
                                  </p:stCondLst>
                                  <p:childTnLst>
                                    <p:animEffect transition="out" filter="dissolve">
                                      <p:cBhvr>
                                        <p:cTn id="57" dur="500"/>
                                        <p:tgtEl>
                                          <p:spTgt spid="27"/>
                                        </p:tgtEl>
                                      </p:cBhvr>
                                    </p:animEffect>
                                    <p:set>
                                      <p:cBhvr>
                                        <p:cTn id="58" dur="1" fill="hold">
                                          <p:stCondLst>
                                            <p:cond delay="499"/>
                                          </p:stCondLst>
                                        </p:cTn>
                                        <p:tgtEl>
                                          <p:spTgt spid="27"/>
                                        </p:tgtEl>
                                        <p:attrNameLst>
                                          <p:attrName>style.visibility</p:attrName>
                                        </p:attrNameLst>
                                      </p:cBhvr>
                                      <p:to>
                                        <p:strVal val="hidden"/>
                                      </p:to>
                                    </p:set>
                                  </p:childTnLst>
                                </p:cTn>
                              </p:par>
                              <p:par>
                                <p:cTn id="59" presetID="9" presetClass="exit" presetSubtype="0" fill="hold" grpId="1" nodeType="withEffect">
                                  <p:stCondLst>
                                    <p:cond delay="0"/>
                                  </p:stCondLst>
                                  <p:childTnLst>
                                    <p:animEffect transition="out" filter="dissolve">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2" nodeType="click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p:cTn id="66" dur="500" fill="hold"/>
                                        <p:tgtEl>
                                          <p:spTgt spid="27"/>
                                        </p:tgtEl>
                                        <p:attrNameLst>
                                          <p:attrName>ppt_w</p:attrName>
                                        </p:attrNameLst>
                                      </p:cBhvr>
                                      <p:tavLst>
                                        <p:tav tm="0">
                                          <p:val>
                                            <p:fltVal val="0"/>
                                          </p:val>
                                        </p:tav>
                                        <p:tav tm="100000">
                                          <p:val>
                                            <p:strVal val="#ppt_w"/>
                                          </p:val>
                                        </p:tav>
                                      </p:tavLst>
                                    </p:anim>
                                    <p:anim calcmode="lin" valueType="num">
                                      <p:cBhvr>
                                        <p:cTn id="67" dur="500" fill="hold"/>
                                        <p:tgtEl>
                                          <p:spTgt spid="27"/>
                                        </p:tgtEl>
                                        <p:attrNameLst>
                                          <p:attrName>ppt_h</p:attrName>
                                        </p:attrNameLst>
                                      </p:cBhvr>
                                      <p:tavLst>
                                        <p:tav tm="0">
                                          <p:val>
                                            <p:fltVal val="0"/>
                                          </p:val>
                                        </p:tav>
                                        <p:tav tm="100000">
                                          <p:val>
                                            <p:strVal val="#ppt_h"/>
                                          </p:val>
                                        </p:tav>
                                      </p:tavLst>
                                    </p:anim>
                                    <p:animEffect transition="in" filter="fade">
                                      <p:cBhvr>
                                        <p:cTn id="68" dur="500"/>
                                        <p:tgtEl>
                                          <p:spTgt spid="27"/>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20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0" fill="hold" grpId="2" nodeType="click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fltVal val="0"/>
                                          </p:val>
                                        </p:tav>
                                        <p:tav tm="100000">
                                          <p:val>
                                            <p:strVal val="#ppt_h"/>
                                          </p:val>
                                        </p:tav>
                                      </p:tavLst>
                                    </p:anim>
                                    <p:animEffect transition="in" filter="fade">
                                      <p:cBhvr>
                                        <p:cTn id="78" dur="500"/>
                                        <p:tgtEl>
                                          <p:spTgt spid="2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left)">
                                      <p:cBhvr>
                                        <p:cTn id="83" dur="20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left)">
                                      <p:cBhvr>
                                        <p:cTn id="88"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1" grpId="0" animBg="1"/>
      <p:bldP spid="18" grpId="0" animBg="1"/>
      <p:bldP spid="20" grpId="0" animBg="1"/>
      <p:bldP spid="23" grpId="0" animBg="1"/>
      <p:bldP spid="27" grpId="0" animBg="1"/>
      <p:bldP spid="27" grpId="1" animBg="1"/>
      <p:bldP spid="27" grpId="2" animBg="1"/>
      <p:bldP spid="27" grpId="3" animBg="1"/>
      <p:bldP spid="27" grpId="4" animBg="1"/>
      <p:bldP spid="28" grpId="0" animBg="1"/>
      <p:bldP spid="28" grpId="1" animBg="1"/>
      <p:bldP spid="28"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1" descr="Welcome.gif"/>
          <p:cNvPicPr>
            <a:picLocks noChangeAspect="1"/>
          </p:cNvPicPr>
          <p:nvPr/>
        </p:nvPicPr>
        <p:blipFill>
          <a:blip r:embed="rId3" cstate="print"/>
          <a:stretch>
            <a:fillRect/>
          </a:stretch>
        </p:blipFill>
        <p:spPr>
          <a:xfrm>
            <a:off x="2213659" y="1744757"/>
            <a:ext cx="5177741" cy="229384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2" name="Group 4"/>
          <p:cNvGrpSpPr/>
          <p:nvPr/>
        </p:nvGrpSpPr>
        <p:grpSpPr>
          <a:xfrm>
            <a:off x="2819400" y="685800"/>
            <a:ext cx="3200400" cy="1320463"/>
            <a:chOff x="2819400" y="685800"/>
            <a:chExt cx="3200400" cy="1320463"/>
          </a:xfrm>
        </p:grpSpPr>
        <p:sp>
          <p:nvSpPr>
            <p:cNvPr id="7" name="Down Arrow Callout 6"/>
            <p:cNvSpPr/>
            <p:nvPr/>
          </p:nvSpPr>
          <p:spPr>
            <a:xfrm>
              <a:off x="2819400" y="710863"/>
              <a:ext cx="3124200" cy="1295400"/>
            </a:xfrm>
            <a:prstGeom prst="downArrowCallout">
              <a:avLst/>
            </a:prstGeom>
            <a:blipFill>
              <a:blip r:embed="rId3" cstate="print"/>
              <a:tile tx="0" ty="0" sx="100000" sy="100000" flip="none" algn="tl"/>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2895600" y="685800"/>
              <a:ext cx="3124200" cy="1015663"/>
            </a:xfrm>
            <a:prstGeom prst="rect">
              <a:avLst/>
            </a:prstGeom>
            <a:noFill/>
            <a:ln>
              <a:noFill/>
            </a:ln>
          </p:spPr>
          <p:txBody>
            <a:bodyPr wrap="square" rtlCol="0">
              <a:spAutoFit/>
            </a:bodyPr>
            <a:lstStyle/>
            <a:p>
              <a:r>
                <a:rPr lang="en-US" sz="6000" dirty="0">
                  <a:solidFill>
                    <a:prstClr val="white"/>
                  </a:solidFill>
                  <a:latin typeface="NikoshBAN" pitchFamily="2" charset="0"/>
                  <a:cs typeface="NikoshBAN" pitchFamily="2" charset="0"/>
                </a:rPr>
                <a:t>বাড়ির কাজ </a:t>
              </a:r>
            </a:p>
          </p:txBody>
        </p:sp>
      </p:grpSp>
      <p:sp>
        <p:nvSpPr>
          <p:cNvPr id="8" name="Rounded Rectangle 7"/>
          <p:cNvSpPr/>
          <p:nvPr/>
        </p:nvSpPr>
        <p:spPr>
          <a:xfrm>
            <a:off x="914400" y="2743200"/>
            <a:ext cx="7315200" cy="2438400"/>
          </a:xfrm>
          <a:prstGeom prst="roundRect">
            <a:avLst/>
          </a:prstGeom>
          <a:solidFill>
            <a:schemeClr val="tx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prstClr val="white"/>
                </a:solidFill>
                <a:latin typeface="NikoshBAN" pitchFamily="2" charset="0"/>
                <a:cs typeface="NikoshBAN" pitchFamily="2" charset="0"/>
              </a:rPr>
              <a:t>স্লাইড ক্যালিপা</a:t>
            </a:r>
            <a:r>
              <a:rPr lang="en-US" sz="4400" dirty="0" err="1">
                <a:solidFill>
                  <a:prstClr val="white"/>
                </a:solidFill>
                <a:latin typeface="NikoshBAN" pitchFamily="2" charset="0"/>
                <a:cs typeface="NikoshBAN" pitchFamily="2" charset="0"/>
              </a:rPr>
              <a:t>র্স</a:t>
            </a:r>
            <a:r>
              <a:rPr lang="en-US" sz="4400" dirty="0">
                <a:solidFill>
                  <a:prstClr val="white"/>
                </a:solidFill>
                <a:latin typeface="NikoshBAN" pitchFamily="2" charset="0"/>
                <a:cs typeface="NikoshBAN" pitchFamily="2" charset="0"/>
              </a:rPr>
              <a:t> </a:t>
            </a:r>
            <a:r>
              <a:rPr lang="en-US" sz="4400" dirty="0" err="1">
                <a:solidFill>
                  <a:prstClr val="white"/>
                </a:solidFill>
                <a:latin typeface="NikoshBAN" pitchFamily="2" charset="0"/>
                <a:cs typeface="NikoshBAN" pitchFamily="2" charset="0"/>
              </a:rPr>
              <a:t>ব্যবহার</a:t>
            </a:r>
            <a:r>
              <a:rPr lang="en-US" sz="4400" dirty="0">
                <a:solidFill>
                  <a:prstClr val="white"/>
                </a:solidFill>
                <a:latin typeface="NikoshBAN" pitchFamily="2" charset="0"/>
                <a:cs typeface="NikoshBAN" pitchFamily="2" charset="0"/>
              </a:rPr>
              <a:t> </a:t>
            </a:r>
            <a:r>
              <a:rPr lang="en-US" sz="4400" dirty="0" err="1">
                <a:solidFill>
                  <a:prstClr val="white"/>
                </a:solidFill>
                <a:latin typeface="NikoshBAN" pitchFamily="2" charset="0"/>
                <a:cs typeface="NikoshBAN" pitchFamily="2" charset="0"/>
              </a:rPr>
              <a:t>করে</a:t>
            </a:r>
            <a:r>
              <a:rPr lang="en-US" sz="4400" dirty="0">
                <a:solidFill>
                  <a:prstClr val="white"/>
                </a:solidFill>
                <a:latin typeface="NikoshBAN" pitchFamily="2" charset="0"/>
                <a:cs typeface="NikoshBAN" pitchFamily="2" charset="0"/>
              </a:rPr>
              <a:t> </a:t>
            </a:r>
            <a:r>
              <a:rPr lang="en-US" sz="4400" dirty="0" err="1">
                <a:solidFill>
                  <a:prstClr val="white"/>
                </a:solidFill>
                <a:latin typeface="NikoshBAN" pitchFamily="2" charset="0"/>
                <a:cs typeface="NikoshBAN" pitchFamily="2" charset="0"/>
              </a:rPr>
              <a:t>কীভাবে</a:t>
            </a:r>
            <a:r>
              <a:rPr lang="en-US" sz="4400" dirty="0">
                <a:solidFill>
                  <a:prstClr val="white"/>
                </a:solidFill>
                <a:latin typeface="NikoshBAN" pitchFamily="2" charset="0"/>
                <a:cs typeface="NikoshBAN" pitchFamily="2" charset="0"/>
              </a:rPr>
              <a:t> </a:t>
            </a:r>
          </a:p>
          <a:p>
            <a:pPr algn="ctr"/>
            <a:r>
              <a:rPr lang="en-US" sz="4400" dirty="0" err="1">
                <a:solidFill>
                  <a:prstClr val="white"/>
                </a:solidFill>
                <a:latin typeface="NikoshBAN" pitchFamily="2" charset="0"/>
                <a:cs typeface="NikoshBAN" pitchFamily="2" charset="0"/>
              </a:rPr>
              <a:t>একটি</a:t>
            </a:r>
            <a:r>
              <a:rPr lang="en-US" sz="4400" dirty="0">
                <a:solidFill>
                  <a:prstClr val="white"/>
                </a:solidFill>
                <a:latin typeface="NikoshBAN" pitchFamily="2" charset="0"/>
                <a:cs typeface="NikoshBAN" pitchFamily="2" charset="0"/>
              </a:rPr>
              <a:t> </a:t>
            </a:r>
            <a:r>
              <a:rPr lang="en-US" sz="4400" dirty="0" err="1">
                <a:solidFill>
                  <a:prstClr val="white"/>
                </a:solidFill>
                <a:latin typeface="NikoshBAN" pitchFamily="2" charset="0"/>
                <a:cs typeface="NikoshBAN" pitchFamily="2" charset="0"/>
              </a:rPr>
              <a:t>আয়তাকার</a:t>
            </a:r>
            <a:r>
              <a:rPr lang="en-US" sz="4400" dirty="0">
                <a:solidFill>
                  <a:prstClr val="white"/>
                </a:solidFill>
                <a:latin typeface="NikoshBAN" pitchFamily="2" charset="0"/>
                <a:cs typeface="NikoshBAN" pitchFamily="2" charset="0"/>
              </a:rPr>
              <a:t> </a:t>
            </a:r>
            <a:r>
              <a:rPr lang="en-US" sz="4400" dirty="0" err="1">
                <a:solidFill>
                  <a:prstClr val="white"/>
                </a:solidFill>
                <a:latin typeface="NikoshBAN" pitchFamily="2" charset="0"/>
                <a:cs typeface="NikoshBAN" pitchFamily="2" charset="0"/>
              </a:rPr>
              <a:t>ঘনবস্তুর</a:t>
            </a:r>
            <a:r>
              <a:rPr lang="en-US" sz="4400" dirty="0">
                <a:solidFill>
                  <a:prstClr val="white"/>
                </a:solidFill>
                <a:latin typeface="NikoshBAN" pitchFamily="2" charset="0"/>
                <a:cs typeface="NikoshBAN" pitchFamily="2" charset="0"/>
              </a:rPr>
              <a:t> </a:t>
            </a:r>
            <a:r>
              <a:rPr lang="en-US" sz="4400" dirty="0" err="1">
                <a:solidFill>
                  <a:prstClr val="white"/>
                </a:solidFill>
                <a:latin typeface="NikoshBAN" pitchFamily="2" charset="0"/>
                <a:cs typeface="NikoshBAN" pitchFamily="2" charset="0"/>
              </a:rPr>
              <a:t>আয়তন</a:t>
            </a:r>
            <a:r>
              <a:rPr lang="en-US" sz="4400" dirty="0">
                <a:solidFill>
                  <a:prstClr val="white"/>
                </a:solidFill>
                <a:latin typeface="NikoshBAN" pitchFamily="2" charset="0"/>
                <a:cs typeface="NikoshBAN" pitchFamily="2" charset="0"/>
              </a:rPr>
              <a:t> </a:t>
            </a:r>
            <a:r>
              <a:rPr lang="en-US" sz="4400" dirty="0" err="1">
                <a:solidFill>
                  <a:prstClr val="white"/>
                </a:solidFill>
                <a:latin typeface="NikoshBAN" pitchFamily="2" charset="0"/>
                <a:cs typeface="NikoshBAN" pitchFamily="2" charset="0"/>
              </a:rPr>
              <a:t>নির্ণয়</a:t>
            </a:r>
            <a:endParaRPr lang="en-US" sz="4400" dirty="0">
              <a:solidFill>
                <a:prstClr val="white"/>
              </a:solidFill>
              <a:latin typeface="NikoshBAN" pitchFamily="2" charset="0"/>
              <a:cs typeface="NikoshBAN" pitchFamily="2" charset="0"/>
            </a:endParaRPr>
          </a:p>
          <a:p>
            <a:pPr algn="ctr"/>
            <a:r>
              <a:rPr lang="en-US" sz="4400" dirty="0">
                <a:solidFill>
                  <a:prstClr val="white"/>
                </a:solidFill>
                <a:latin typeface="NikoshBAN" pitchFamily="2" charset="0"/>
                <a:cs typeface="NikoshBAN" pitchFamily="2" charset="0"/>
              </a:rPr>
              <a:t>   </a:t>
            </a:r>
            <a:r>
              <a:rPr lang="en-US" sz="4400" dirty="0" err="1">
                <a:solidFill>
                  <a:prstClr val="white"/>
                </a:solidFill>
                <a:latin typeface="NikoshBAN" pitchFamily="2" charset="0"/>
                <a:cs typeface="NikoshBAN" pitchFamily="2" charset="0"/>
              </a:rPr>
              <a:t>করবে</a:t>
            </a:r>
            <a:r>
              <a:rPr lang="en-US" sz="4400" dirty="0">
                <a:solidFill>
                  <a:prstClr val="white"/>
                </a:solidFill>
                <a:latin typeface="NikoshBAN" pitchFamily="2" charset="0"/>
                <a:cs typeface="NikoshBAN" pitchFamily="2" charset="0"/>
              </a:rPr>
              <a:t> </a:t>
            </a:r>
            <a:r>
              <a:rPr lang="en-US" sz="4400" dirty="0" err="1">
                <a:solidFill>
                  <a:prstClr val="white"/>
                </a:solidFill>
                <a:latin typeface="NikoshBAN" pitchFamily="2" charset="0"/>
                <a:cs typeface="NikoshBAN" pitchFamily="2" charset="0"/>
              </a:rPr>
              <a:t>বর্ননা</a:t>
            </a:r>
            <a:r>
              <a:rPr lang="en-US" sz="4400" dirty="0">
                <a:solidFill>
                  <a:prstClr val="white"/>
                </a:solidFill>
                <a:latin typeface="NikoshBAN" pitchFamily="2" charset="0"/>
                <a:cs typeface="NikoshBAN" pitchFamily="2" charset="0"/>
              </a:rPr>
              <a:t> </a:t>
            </a:r>
            <a:r>
              <a:rPr lang="en-US" sz="4400" dirty="0" err="1">
                <a:solidFill>
                  <a:prstClr val="white"/>
                </a:solidFill>
                <a:latin typeface="NikoshBAN" pitchFamily="2" charset="0"/>
                <a:cs typeface="NikoshBAN" pitchFamily="2" charset="0"/>
              </a:rPr>
              <a:t>কর</a:t>
            </a:r>
            <a:r>
              <a:rPr lang="en-US" sz="4400" dirty="0">
                <a:solidFill>
                  <a:prstClr val="white"/>
                </a:solidFill>
                <a:latin typeface="NikoshBAN" pitchFamily="2" charset="0"/>
                <a:cs typeface="NikoshBAN" pitchFamily="2" charset="0"/>
              </a:rPr>
              <a:t> ।</a:t>
            </a:r>
          </a:p>
        </p:txBody>
      </p:sp>
      <p:sp>
        <p:nvSpPr>
          <p:cNvPr id="6" name="Frame 5"/>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edge">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descr="convex_glass_lenses_by_joaoyates-d34qp24.png"/>
          <p:cNvPicPr>
            <a:picLocks noChangeAspect="1"/>
          </p:cNvPicPr>
          <p:nvPr/>
        </p:nvPicPr>
        <p:blipFill>
          <a:blip r:embed="rId2" cstate="print"/>
          <a:stretch>
            <a:fillRect/>
          </a:stretch>
        </p:blipFill>
        <p:spPr>
          <a:xfrm>
            <a:off x="0" y="838200"/>
            <a:ext cx="9144000" cy="5143500"/>
          </a:xfrm>
          <a:prstGeom prst="rect">
            <a:avLst/>
          </a:prstGeom>
        </p:spPr>
      </p:pic>
      <p:pic>
        <p:nvPicPr>
          <p:cNvPr id="3" name="Picture 2" descr="Thanks.png"/>
          <p:cNvPicPr>
            <a:picLocks noChangeAspect="1"/>
          </p:cNvPicPr>
          <p:nvPr/>
        </p:nvPicPr>
        <p:blipFill>
          <a:blip r:embed="rId3" cstate="print"/>
          <a:stretch>
            <a:fillRect/>
          </a:stretch>
        </p:blipFill>
        <p:spPr>
          <a:xfrm>
            <a:off x="2527646" y="2286000"/>
            <a:ext cx="4863754" cy="132409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381000"/>
            <a:ext cx="2362200" cy="13365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172328" y="3089196"/>
            <a:ext cx="8763000" cy="1077218"/>
          </a:xfrm>
          <a:prstGeom prst="rect">
            <a:avLst/>
          </a:prstGeom>
          <a:solidFill>
            <a:srgbClr val="FFFF66"/>
          </a:solidFill>
        </p:spPr>
        <p:txBody>
          <a:bodyPr wrap="square" rtlCol="0">
            <a:spAutoFit/>
          </a:bodyPr>
          <a:lstStyle/>
          <a:p>
            <a:pPr algn="ctr"/>
            <a:r>
              <a:rPr lang="bn-IN" sz="3200" dirty="0" smtClean="0">
                <a:solidFill>
                  <a:srgbClr val="005426"/>
                </a:solidFill>
                <a:latin typeface="Nikosh" pitchFamily="2" charset="0"/>
                <a:cs typeface="Nikosh" pitchFamily="2" charset="0"/>
              </a:rPr>
              <a:t>এবং কন্টেন্ট সম্পাদক হিসেবে যাঁর নির্দেশনা, পরামর্শ ও তত্ত্বাবধানে এই মডেল কন্টেন্ট সমৃদ্ধ হয়েছে </a:t>
            </a:r>
            <a:r>
              <a:rPr lang="bn-BD" sz="3200" dirty="0" smtClean="0">
                <a:solidFill>
                  <a:srgbClr val="005426"/>
                </a:solidFill>
                <a:latin typeface="Nikosh" pitchFamily="2" charset="0"/>
                <a:cs typeface="Nikosh" pitchFamily="2" charset="0"/>
              </a:rPr>
              <a:t>তিনি</a:t>
            </a:r>
            <a:r>
              <a:rPr lang="bn-IN" sz="3200" dirty="0" smtClean="0">
                <a:solidFill>
                  <a:srgbClr val="005426"/>
                </a:solidFill>
                <a:latin typeface="Nikosh" pitchFamily="2" charset="0"/>
                <a:cs typeface="Nikosh" pitchFamily="2" charset="0"/>
              </a:rPr>
              <a:t> হলেন-  </a:t>
            </a:r>
            <a:endParaRPr lang="en-US" sz="3200" dirty="0">
              <a:solidFill>
                <a:srgbClr val="005426"/>
              </a:solidFill>
              <a:latin typeface="Nikosh" pitchFamily="2" charset="0"/>
              <a:cs typeface="Nikosh" pitchFamily="2" charset="0"/>
            </a:endParaRPr>
          </a:p>
        </p:txBody>
      </p:sp>
      <p:sp>
        <p:nvSpPr>
          <p:cNvPr id="4" name="TextBox 3"/>
          <p:cNvSpPr txBox="1"/>
          <p:nvPr/>
        </p:nvSpPr>
        <p:spPr>
          <a:xfrm>
            <a:off x="172328" y="4642078"/>
            <a:ext cx="8763000" cy="584775"/>
          </a:xfrm>
          <a:prstGeom prst="rect">
            <a:avLst/>
          </a:prstGeom>
          <a:solidFill>
            <a:srgbClr val="66CCFF"/>
          </a:solidFill>
        </p:spPr>
        <p:txBody>
          <a:bodyPr wrap="square" rtlCol="0">
            <a:spAutoFit/>
          </a:bodyPr>
          <a:lstStyle/>
          <a:p>
            <a:r>
              <a:rPr lang="bn-IN" sz="3200" dirty="0" smtClean="0">
                <a:latin typeface="Nikosh" pitchFamily="2" charset="0"/>
                <a:cs typeface="Nikosh" pitchFamily="2" charset="0"/>
              </a:rPr>
              <a:t>জনাব সামসুদ্দিন আহমেদ</a:t>
            </a:r>
            <a:r>
              <a:rPr lang="en-US" sz="3200" dirty="0" smtClean="0">
                <a:latin typeface="Nikosh" pitchFamily="2" charset="0"/>
                <a:cs typeface="Nikosh" pitchFamily="2" charset="0"/>
              </a:rPr>
              <a:t> </a:t>
            </a:r>
            <a:r>
              <a:rPr lang="bn-BD" sz="3200" dirty="0" smtClean="0">
                <a:latin typeface="Nikosh" pitchFamily="2" charset="0"/>
                <a:cs typeface="Nikosh" pitchFamily="2" charset="0"/>
              </a:rPr>
              <a:t>তালুকদার</a:t>
            </a:r>
            <a:r>
              <a:rPr lang="bn-IN" sz="3200" dirty="0" smtClean="0">
                <a:latin typeface="Nikosh" pitchFamily="2" charset="0"/>
                <a:cs typeface="Nikosh" pitchFamily="2" charset="0"/>
              </a:rPr>
              <a:t>, </a:t>
            </a:r>
            <a:r>
              <a:rPr lang="bn-BD" sz="3200" dirty="0" smtClean="0">
                <a:latin typeface="Nikosh" pitchFamily="2" charset="0"/>
                <a:cs typeface="Nikosh" pitchFamily="2" charset="0"/>
              </a:rPr>
              <a:t>শিক্ষক প্রশিক্ষক</a:t>
            </a:r>
            <a:r>
              <a:rPr lang="bn-IN" sz="3200" dirty="0" smtClean="0">
                <a:latin typeface="Nikosh" pitchFamily="2" charset="0"/>
                <a:cs typeface="Nikosh" pitchFamily="2" charset="0"/>
              </a:rPr>
              <a:t>, </a:t>
            </a:r>
            <a:r>
              <a:rPr lang="bn-IN" sz="3200" dirty="0">
                <a:latin typeface="Nikosh" pitchFamily="2" charset="0"/>
                <a:cs typeface="Nikosh" pitchFamily="2" charset="0"/>
              </a:rPr>
              <a:t>টিটিসি, </a:t>
            </a:r>
            <a:r>
              <a:rPr lang="bn-IN" sz="3200" dirty="0" smtClean="0">
                <a:latin typeface="Nikosh" pitchFamily="2" charset="0"/>
                <a:cs typeface="Nikosh" pitchFamily="2" charset="0"/>
              </a:rPr>
              <a:t>কুমিল্লা</a:t>
            </a:r>
            <a:endParaRPr lang="bn-IN" sz="3200" dirty="0">
              <a:latin typeface="Nikosh" pitchFamily="2" charset="0"/>
              <a:cs typeface="Nikosh" pitchFamily="2" charset="0"/>
            </a:endParaRPr>
          </a:p>
        </p:txBody>
      </p:sp>
      <p:sp>
        <p:nvSpPr>
          <p:cNvPr id="5" name="TextBox 4"/>
          <p:cNvSpPr txBox="1"/>
          <p:nvPr/>
        </p:nvSpPr>
        <p:spPr>
          <a:xfrm>
            <a:off x="172328" y="1793796"/>
            <a:ext cx="8763000" cy="1200329"/>
          </a:xfrm>
          <a:prstGeom prst="rect">
            <a:avLst/>
          </a:prstGeom>
          <a:solidFill>
            <a:srgbClr val="CCFF99"/>
          </a:solidFill>
        </p:spPr>
        <p:txBody>
          <a:bodyPr wrap="square" rtlCol="0">
            <a:spAutoFit/>
          </a:bodyPr>
          <a:lstStyle/>
          <a:p>
            <a:pPr algn="ctr"/>
            <a:r>
              <a:rPr lang="bn-IN" sz="3600" dirty="0" smtClean="0">
                <a:solidFill>
                  <a:srgbClr val="003399"/>
                </a:solidFill>
                <a:latin typeface="Nikosh" pitchFamily="2" charset="0"/>
                <a:cs typeface="Nikosh" pitchFamily="2" charset="0"/>
              </a:rPr>
              <a:t>শিক্ষা মন্ত্রণালয়, মাউশি, এনসিটিবি ও এটুআই-এর সংশ্লিষ্ট কর্মকর্তাবৃন্দ </a:t>
            </a:r>
            <a:endParaRPr lang="en-US" sz="3600" dirty="0">
              <a:solidFill>
                <a:srgbClr val="003399"/>
              </a:solidFill>
              <a:latin typeface="Nikosh" pitchFamily="2" charset="0"/>
              <a:cs typeface="Nikosh" pitchFamily="2" charset="0"/>
            </a:endParaRPr>
          </a:p>
        </p:txBody>
      </p:sp>
      <p:sp>
        <p:nvSpPr>
          <p:cNvPr id="6" name="Frame 5"/>
          <p:cNvSpPr/>
          <p:nvPr/>
        </p:nvSpPr>
        <p:spPr>
          <a:xfrm>
            <a:off x="0" y="14068"/>
            <a:ext cx="9144000" cy="6858000"/>
          </a:xfrm>
          <a:prstGeom prst="frame">
            <a:avLst>
              <a:gd name="adj1" fmla="val 138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4278756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descr="Untitled-1 copy.png"/>
          <p:cNvPicPr>
            <a:picLocks noChangeAspect="1"/>
          </p:cNvPicPr>
          <p:nvPr/>
        </p:nvPicPr>
        <p:blipFill>
          <a:blip r:embed="rId2" cstate="print"/>
          <a:stretch>
            <a:fillRect/>
          </a:stretch>
        </p:blipFill>
        <p:spPr>
          <a:xfrm>
            <a:off x="-22556" y="152400"/>
            <a:ext cx="9135028" cy="6230978"/>
          </a:xfrm>
          <a:prstGeom prst="rect">
            <a:avLst/>
          </a:prstGeom>
        </p:spPr>
      </p:pic>
      <p:sp>
        <p:nvSpPr>
          <p:cNvPr id="5" name="TextBox 4"/>
          <p:cNvSpPr txBox="1"/>
          <p:nvPr/>
        </p:nvSpPr>
        <p:spPr>
          <a:xfrm rot="249277">
            <a:off x="1128652" y="2105357"/>
            <a:ext cx="3305712" cy="1815882"/>
          </a:xfrm>
          <a:prstGeom prst="rect">
            <a:avLst/>
          </a:prstGeom>
          <a:noFill/>
        </p:spPr>
        <p:txBody>
          <a:bodyPr wrap="none" rtlCol="0">
            <a:prstTxWarp prst="textWave2">
              <a:avLst/>
            </a:prstTxWarp>
            <a:spAutoFit/>
          </a:bodyPr>
          <a:lstStyle/>
          <a:p>
            <a:pPr algn="ctr"/>
            <a:r>
              <a:rPr lang="en-US" sz="2800" dirty="0" err="1">
                <a:solidFill>
                  <a:prstClr val="black"/>
                </a:solidFill>
                <a:latin typeface="NikoshBAN" pitchFamily="2" charset="0"/>
                <a:cs typeface="NikoshBAN" pitchFamily="2" charset="0"/>
              </a:rPr>
              <a:t>এ,কে,এম,আই,খায়রুল</a:t>
            </a:r>
            <a:r>
              <a:rPr lang="en-US" sz="2800" dirty="0">
                <a:solidFill>
                  <a:prstClr val="black"/>
                </a:solidFill>
                <a:latin typeface="NikoshBAN" pitchFamily="2" charset="0"/>
                <a:cs typeface="NikoshBAN" pitchFamily="2" charset="0"/>
              </a:rPr>
              <a:t> </a:t>
            </a:r>
            <a:r>
              <a:rPr lang="en-US" sz="2800" dirty="0" err="1">
                <a:solidFill>
                  <a:prstClr val="black"/>
                </a:solidFill>
                <a:latin typeface="NikoshBAN" pitchFamily="2" charset="0"/>
                <a:cs typeface="NikoshBAN" pitchFamily="2" charset="0"/>
              </a:rPr>
              <a:t>আলম</a:t>
            </a:r>
            <a:endParaRPr lang="en-US" sz="2800" dirty="0">
              <a:solidFill>
                <a:prstClr val="black"/>
              </a:solidFill>
              <a:latin typeface="NikoshBAN" pitchFamily="2" charset="0"/>
              <a:cs typeface="NikoshBAN" pitchFamily="2" charset="0"/>
            </a:endParaRPr>
          </a:p>
          <a:p>
            <a:pPr algn="ctr"/>
            <a:r>
              <a:rPr lang="bn-BD" sz="2800" dirty="0">
                <a:solidFill>
                  <a:prstClr val="black"/>
                </a:solidFill>
                <a:latin typeface="NikoshBAN" pitchFamily="2" charset="0"/>
                <a:cs typeface="NikoshBAN" pitchFamily="2" charset="0"/>
              </a:rPr>
              <a:t>    </a:t>
            </a:r>
            <a:r>
              <a:rPr lang="en-US" sz="2800" dirty="0" err="1">
                <a:solidFill>
                  <a:prstClr val="black"/>
                </a:solidFill>
                <a:latin typeface="NikoshBAN" pitchFamily="2" charset="0"/>
                <a:cs typeface="NikoshBAN" pitchFamily="2" charset="0"/>
              </a:rPr>
              <a:t>সিনিয়র</a:t>
            </a:r>
            <a:r>
              <a:rPr lang="en-US" sz="2800" dirty="0">
                <a:solidFill>
                  <a:prstClr val="black"/>
                </a:solidFill>
                <a:latin typeface="NikoshBAN" pitchFamily="2" charset="0"/>
                <a:cs typeface="NikoshBAN" pitchFamily="2" charset="0"/>
              </a:rPr>
              <a:t> </a:t>
            </a:r>
            <a:r>
              <a:rPr lang="bn-BD" sz="2800" dirty="0">
                <a:solidFill>
                  <a:prstClr val="black"/>
                </a:solidFill>
                <a:latin typeface="NikoshBAN" pitchFamily="2" charset="0"/>
                <a:cs typeface="NikoshBAN" pitchFamily="2" charset="0"/>
              </a:rPr>
              <a:t>সহকারি</a:t>
            </a:r>
            <a:r>
              <a:rPr lang="en-US" sz="2800" dirty="0">
                <a:solidFill>
                  <a:prstClr val="black"/>
                </a:solidFill>
                <a:latin typeface="NikoshBAN" pitchFamily="2" charset="0"/>
                <a:cs typeface="NikoshBAN" pitchFamily="2" charset="0"/>
              </a:rPr>
              <a:t> </a:t>
            </a:r>
            <a:r>
              <a:rPr lang="en-US" sz="2800" dirty="0" err="1">
                <a:solidFill>
                  <a:prstClr val="black"/>
                </a:solidFill>
                <a:latin typeface="NikoshBAN" pitchFamily="2" charset="0"/>
                <a:cs typeface="NikoshBAN" pitchFamily="2" charset="0"/>
              </a:rPr>
              <a:t>শিক্ষক</a:t>
            </a:r>
            <a:endParaRPr lang="en-US" sz="2800" dirty="0">
              <a:solidFill>
                <a:prstClr val="black"/>
              </a:solidFill>
              <a:latin typeface="NikoshBAN" pitchFamily="2" charset="0"/>
              <a:cs typeface="NikoshBAN" pitchFamily="2" charset="0"/>
            </a:endParaRPr>
          </a:p>
          <a:p>
            <a:pPr algn="ctr"/>
            <a:r>
              <a:rPr lang="en-US" sz="2800" spc="-150" dirty="0" err="1">
                <a:solidFill>
                  <a:prstClr val="black"/>
                </a:solidFill>
                <a:latin typeface="NikoshBAN" pitchFamily="2" charset="0"/>
                <a:cs typeface="NikoshBAN" pitchFamily="2" charset="0"/>
              </a:rPr>
              <a:t>নিউ</a:t>
            </a:r>
            <a:r>
              <a:rPr lang="en-US" sz="2800" spc="-150" dirty="0">
                <a:solidFill>
                  <a:prstClr val="black"/>
                </a:solidFill>
                <a:latin typeface="NikoshBAN" pitchFamily="2" charset="0"/>
                <a:cs typeface="NikoshBAN" pitchFamily="2" charset="0"/>
              </a:rPr>
              <a:t> </a:t>
            </a:r>
            <a:r>
              <a:rPr lang="en-US" sz="2800" spc="-150" dirty="0" err="1">
                <a:solidFill>
                  <a:prstClr val="black"/>
                </a:solidFill>
                <a:latin typeface="NikoshBAN" pitchFamily="2" charset="0"/>
                <a:cs typeface="NikoshBAN" pitchFamily="2" charset="0"/>
              </a:rPr>
              <a:t>মডেল</a:t>
            </a:r>
            <a:r>
              <a:rPr lang="en-US" sz="2800" spc="-150" dirty="0">
                <a:solidFill>
                  <a:prstClr val="black"/>
                </a:solidFill>
                <a:latin typeface="NikoshBAN" pitchFamily="2" charset="0"/>
                <a:cs typeface="NikoshBAN" pitchFamily="2" charset="0"/>
              </a:rPr>
              <a:t> </a:t>
            </a:r>
            <a:r>
              <a:rPr lang="en-US" sz="2800" spc="-150" dirty="0" err="1">
                <a:solidFill>
                  <a:prstClr val="black"/>
                </a:solidFill>
                <a:latin typeface="NikoshBAN" pitchFamily="2" charset="0"/>
                <a:cs typeface="NikoshBAN" pitchFamily="2" charset="0"/>
              </a:rPr>
              <a:t>বহমুখী</a:t>
            </a:r>
            <a:r>
              <a:rPr lang="en-US" sz="2800" spc="-150" dirty="0">
                <a:solidFill>
                  <a:prstClr val="black"/>
                </a:solidFill>
                <a:latin typeface="NikoshBAN" pitchFamily="2" charset="0"/>
                <a:cs typeface="NikoshBAN" pitchFamily="2" charset="0"/>
              </a:rPr>
              <a:t> </a:t>
            </a:r>
            <a:r>
              <a:rPr lang="en-US" sz="2800" spc="-150" dirty="0" err="1">
                <a:solidFill>
                  <a:prstClr val="black"/>
                </a:solidFill>
                <a:latin typeface="NikoshBAN" pitchFamily="2" charset="0"/>
                <a:cs typeface="NikoshBAN" pitchFamily="2" charset="0"/>
              </a:rPr>
              <a:t>উচ্চ</a:t>
            </a:r>
            <a:r>
              <a:rPr lang="en-US" sz="2800" spc="-150" dirty="0">
                <a:solidFill>
                  <a:prstClr val="black"/>
                </a:solidFill>
                <a:latin typeface="NikoshBAN" pitchFamily="2" charset="0"/>
                <a:cs typeface="NikoshBAN" pitchFamily="2" charset="0"/>
              </a:rPr>
              <a:t> </a:t>
            </a:r>
            <a:r>
              <a:rPr lang="en-US" sz="2800" spc="-150" dirty="0" err="1">
                <a:solidFill>
                  <a:prstClr val="black"/>
                </a:solidFill>
                <a:latin typeface="NikoshBAN" pitchFamily="2" charset="0"/>
                <a:cs typeface="NikoshBAN" pitchFamily="2" charset="0"/>
              </a:rPr>
              <a:t>বিদ্যালয়</a:t>
            </a:r>
            <a:endParaRPr lang="en-US" sz="2800" spc="-150" dirty="0">
              <a:solidFill>
                <a:prstClr val="black"/>
              </a:solidFill>
              <a:latin typeface="NikoshBAN" pitchFamily="2" charset="0"/>
              <a:cs typeface="NikoshBAN" pitchFamily="2" charset="0"/>
            </a:endParaRPr>
          </a:p>
          <a:p>
            <a:pPr algn="ctr"/>
            <a:r>
              <a:rPr lang="en-US" sz="2800" dirty="0" err="1">
                <a:solidFill>
                  <a:prstClr val="black"/>
                </a:solidFill>
                <a:latin typeface="NikoshBAN" pitchFamily="2" charset="0"/>
                <a:cs typeface="NikoshBAN" pitchFamily="2" charset="0"/>
              </a:rPr>
              <a:t>শুক্রাবাদ</a:t>
            </a:r>
            <a:r>
              <a:rPr lang="en-US" sz="2800" dirty="0">
                <a:solidFill>
                  <a:prstClr val="black"/>
                </a:solidFill>
                <a:latin typeface="NikoshBAN" pitchFamily="2" charset="0"/>
                <a:cs typeface="NikoshBAN" pitchFamily="2" charset="0"/>
              </a:rPr>
              <a:t>, </a:t>
            </a:r>
            <a:r>
              <a:rPr lang="en-US" sz="2800" dirty="0" err="1">
                <a:solidFill>
                  <a:prstClr val="black"/>
                </a:solidFill>
                <a:latin typeface="NikoshBAN" pitchFamily="2" charset="0"/>
                <a:cs typeface="NikoshBAN" pitchFamily="2" charset="0"/>
              </a:rPr>
              <a:t>ঢাকা</a:t>
            </a:r>
            <a:r>
              <a:rPr lang="en-US" sz="2800" dirty="0">
                <a:solidFill>
                  <a:prstClr val="black"/>
                </a:solidFill>
                <a:latin typeface="NikoshBAN" pitchFamily="2" charset="0"/>
                <a:cs typeface="NikoshBAN" pitchFamily="2" charset="0"/>
              </a:rPr>
              <a:t> – ১২০৭</a:t>
            </a:r>
            <a:endParaRPr lang="en-US" sz="2800" dirty="0">
              <a:solidFill>
                <a:prstClr val="black"/>
              </a:solidFill>
            </a:endParaRPr>
          </a:p>
        </p:txBody>
      </p:sp>
      <p:sp>
        <p:nvSpPr>
          <p:cNvPr id="8" name="TextBox 7"/>
          <p:cNvSpPr txBox="1"/>
          <p:nvPr/>
        </p:nvSpPr>
        <p:spPr>
          <a:xfrm rot="21438531">
            <a:off x="5105400" y="2592310"/>
            <a:ext cx="3352800" cy="1815882"/>
          </a:xfrm>
          <a:prstGeom prst="rect">
            <a:avLst/>
          </a:prstGeom>
          <a:noFill/>
        </p:spPr>
        <p:txBody>
          <a:bodyPr wrap="square" rtlCol="0">
            <a:prstTxWarp prst="textWave1">
              <a:avLst/>
            </a:prstTxWarp>
            <a:spAutoFit/>
          </a:bodyPr>
          <a:lstStyle/>
          <a:p>
            <a:r>
              <a:rPr lang="en-US" sz="2800" dirty="0">
                <a:solidFill>
                  <a:prstClr val="black"/>
                </a:solidFill>
                <a:latin typeface="NikoshBAN" pitchFamily="2" charset="0"/>
                <a:cs typeface="NikoshBAN" pitchFamily="2" charset="0"/>
              </a:rPr>
              <a:t> </a:t>
            </a:r>
            <a:r>
              <a:rPr lang="bn-BD" sz="2800" dirty="0">
                <a:solidFill>
                  <a:prstClr val="black"/>
                </a:solidFill>
                <a:latin typeface="NikoshBAN" pitchFamily="2" charset="0"/>
                <a:cs typeface="NikoshBAN" pitchFamily="2" charset="0"/>
              </a:rPr>
              <a:t>    পদার্থ</a:t>
            </a:r>
            <a:r>
              <a:rPr lang="en-US" sz="2800" dirty="0" err="1">
                <a:solidFill>
                  <a:prstClr val="black"/>
                </a:solidFill>
                <a:latin typeface="NikoshBAN" pitchFamily="2" charset="0"/>
                <a:cs typeface="NikoshBAN" pitchFamily="2" charset="0"/>
              </a:rPr>
              <a:t>বিজ্ঞান</a:t>
            </a:r>
            <a:r>
              <a:rPr lang="en-US" sz="2800" dirty="0">
                <a:solidFill>
                  <a:prstClr val="black"/>
                </a:solidFill>
                <a:latin typeface="NikoshBAN" pitchFamily="2" charset="0"/>
                <a:cs typeface="NikoshBAN" pitchFamily="2" charset="0"/>
              </a:rPr>
              <a:t> </a:t>
            </a:r>
            <a:endParaRPr lang="bn-BD" sz="2800" dirty="0">
              <a:solidFill>
                <a:prstClr val="black"/>
              </a:solidFill>
              <a:latin typeface="NikoshBAN" pitchFamily="2" charset="0"/>
              <a:cs typeface="NikoshBAN" pitchFamily="2" charset="0"/>
            </a:endParaRPr>
          </a:p>
          <a:p>
            <a:r>
              <a:rPr lang="bn-BD" sz="2800" dirty="0">
                <a:solidFill>
                  <a:prstClr val="black"/>
                </a:solidFill>
                <a:latin typeface="NikoshBAN" pitchFamily="2" charset="0"/>
                <a:cs typeface="NikoshBAN" pitchFamily="2" charset="0"/>
              </a:rPr>
              <a:t> </a:t>
            </a:r>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নবম</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শ্রেণি</a:t>
            </a:r>
            <a:r>
              <a:rPr lang="en-US" sz="2800" dirty="0" smtClean="0">
                <a:solidFill>
                  <a:prstClr val="black"/>
                </a:solidFill>
                <a:latin typeface="NikoshBAN" pitchFamily="2" charset="0"/>
                <a:cs typeface="NikoshBAN" pitchFamily="2" charset="0"/>
              </a:rPr>
              <a:t>                  </a:t>
            </a:r>
            <a:endParaRPr lang="bn-BD" sz="2800" dirty="0">
              <a:solidFill>
                <a:prstClr val="black"/>
              </a:solidFill>
              <a:latin typeface="NikoshBAN" pitchFamily="2" charset="0"/>
              <a:cs typeface="NikoshBAN" pitchFamily="2" charset="0"/>
            </a:endParaRPr>
          </a:p>
          <a:p>
            <a:r>
              <a:rPr lang="en-US" sz="2800" dirty="0">
                <a:solidFill>
                  <a:prstClr val="black"/>
                </a:solidFill>
                <a:latin typeface="NikoshBAN" pitchFamily="2" charset="0"/>
                <a:cs typeface="NikoshBAN" pitchFamily="2" charset="0"/>
              </a:rPr>
              <a:t> </a:t>
            </a:r>
            <a:r>
              <a:rPr lang="bn-BD" sz="2800" dirty="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প্রথম </a:t>
            </a:r>
            <a:r>
              <a:rPr lang="en-US" sz="2800" dirty="0" err="1">
                <a:solidFill>
                  <a:prstClr val="black"/>
                </a:solidFill>
                <a:latin typeface="NikoshBAN" pitchFamily="2" charset="0"/>
                <a:cs typeface="NikoshBAN" pitchFamily="2" charset="0"/>
              </a:rPr>
              <a:t>অধ্যায়</a:t>
            </a:r>
            <a:r>
              <a:rPr lang="en-US" sz="2800" dirty="0">
                <a:solidFill>
                  <a:prstClr val="black"/>
                </a:solidFill>
                <a:latin typeface="NikoshBAN" pitchFamily="2" charset="0"/>
                <a:cs typeface="NikoshBAN" pitchFamily="2" charset="0"/>
              </a:rPr>
              <a:t> </a:t>
            </a:r>
            <a:endParaRPr lang="bn-BD" sz="2800" dirty="0">
              <a:solidFill>
                <a:prstClr val="black"/>
              </a:solidFill>
              <a:latin typeface="NikoshBAN" pitchFamily="2" charset="0"/>
              <a:cs typeface="NikoshBAN" pitchFamily="2" charset="0"/>
            </a:endParaRPr>
          </a:p>
          <a:p>
            <a:r>
              <a:rPr lang="bn-BD" sz="2800" dirty="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ভৌত রাশি ও পরিমাপ</a:t>
            </a:r>
            <a:endParaRPr lang="en-US" sz="2800" dirty="0">
              <a:solidFill>
                <a:prstClr val="black"/>
              </a:solidFill>
              <a:latin typeface="NikoshBAN" pitchFamily="2" charset="0"/>
              <a:cs typeface="NikoshBAN" pitchFamily="2" charset="0"/>
            </a:endParaRPr>
          </a:p>
        </p:txBody>
      </p:sp>
      <p:sp>
        <p:nvSpPr>
          <p:cNvPr id="9" name="Frame 8"/>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2" name="Group 12"/>
          <p:cNvGrpSpPr/>
          <p:nvPr/>
        </p:nvGrpSpPr>
        <p:grpSpPr>
          <a:xfrm>
            <a:off x="6705600" y="1219200"/>
            <a:ext cx="1428750" cy="1447800"/>
            <a:chOff x="6705600" y="1219200"/>
            <a:chExt cx="1428750" cy="1447800"/>
          </a:xfrm>
          <a:scene3d>
            <a:camera prst="perspectiveContrastingRightFacing"/>
            <a:lightRig rig="threePt" dir="t"/>
          </a:scene3d>
        </p:grpSpPr>
        <p:pic>
          <p:nvPicPr>
            <p:cNvPr id="11" name="Picture 10" descr="figure1.gif"/>
            <p:cNvPicPr>
              <a:picLocks noChangeAspect="1"/>
            </p:cNvPicPr>
            <p:nvPr/>
          </p:nvPicPr>
          <p:blipFill>
            <a:blip r:embed="rId3" cstate="print"/>
            <a:stretch>
              <a:fillRect/>
            </a:stretch>
          </p:blipFill>
          <p:spPr>
            <a:xfrm>
              <a:off x="6705600" y="1219200"/>
              <a:ext cx="1428750" cy="1447800"/>
            </a:xfrm>
            <a:prstGeom prst="rect">
              <a:avLst/>
            </a:prstGeom>
          </p:spPr>
        </p:pic>
        <p:pic>
          <p:nvPicPr>
            <p:cNvPr id="12" name="Picture 11" descr="Qubit copy.png"/>
            <p:cNvPicPr>
              <a:picLocks noChangeAspect="1"/>
            </p:cNvPicPr>
            <p:nvPr/>
          </p:nvPicPr>
          <p:blipFill>
            <a:blip r:embed="rId4" cstate="print"/>
            <a:stretch>
              <a:fillRect/>
            </a:stretch>
          </p:blipFill>
          <p:spPr>
            <a:xfrm>
              <a:off x="7178566" y="1752600"/>
              <a:ext cx="507304" cy="380478"/>
            </a:xfrm>
            <a:prstGeom prst="rect">
              <a:avLst/>
            </a:prstGeom>
          </p:spPr>
        </p:pic>
      </p:grpSp>
      <p:pic>
        <p:nvPicPr>
          <p:cNvPr id="14" name="Picture 13" descr="Khairul_9.jpg"/>
          <p:cNvPicPr>
            <a:picLocks noChangeAspect="1"/>
          </p:cNvPicPr>
          <p:nvPr/>
        </p:nvPicPr>
        <p:blipFill>
          <a:blip r:embed="rId5" cstate="print"/>
          <a:stretch>
            <a:fillRect/>
          </a:stretch>
        </p:blipFill>
        <p:spPr>
          <a:xfrm>
            <a:off x="1828800" y="1143000"/>
            <a:ext cx="1240221" cy="1311533"/>
          </a:xfrm>
          <a:prstGeom prst="rect">
            <a:avLst/>
          </a:prstGeom>
          <a:effectLst>
            <a:softEdge rad="63500"/>
          </a:effectLst>
          <a:scene3d>
            <a:camera prst="isometricOffAxis1Right"/>
            <a:lightRig rig="threePt" dir="t"/>
          </a:scene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Rectangle 5"/>
          <p:cNvSpPr/>
          <p:nvPr/>
        </p:nvSpPr>
        <p:spPr>
          <a:xfrm>
            <a:off x="635696" y="494778"/>
            <a:ext cx="7860003" cy="5749447"/>
          </a:xfrm>
          <a:prstGeom prst="rect">
            <a:avLst/>
          </a:prstGeom>
          <a:solidFill>
            <a:schemeClr val="tx2">
              <a:lumMod val="40000"/>
              <a:lumOff val="60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1" name="Straight Connector 10"/>
          <p:cNvCxnSpPr/>
          <p:nvPr/>
        </p:nvCxnSpPr>
        <p:spPr>
          <a:xfrm>
            <a:off x="914400" y="5867400"/>
            <a:ext cx="7162800" cy="1588"/>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14400" y="2895600"/>
            <a:ext cx="7162800" cy="1588"/>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567237" y="4381500"/>
            <a:ext cx="2971800" cy="1588"/>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547437" y="4381500"/>
            <a:ext cx="2971800" cy="1588"/>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14400" y="3501189"/>
            <a:ext cx="7162800" cy="1588"/>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3643563" y="4686300"/>
            <a:ext cx="2362994" cy="794"/>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443789" y="4680285"/>
            <a:ext cx="2362994" cy="12824"/>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3657203" y="3171929"/>
            <a:ext cx="609600" cy="794"/>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39" name="Picture 38" descr="cylender.jpeg"/>
          <p:cNvPicPr>
            <a:picLocks noChangeAspect="1"/>
          </p:cNvPicPr>
          <p:nvPr/>
        </p:nvPicPr>
        <p:blipFill>
          <a:blip r:embed="rId3" cstate="print"/>
          <a:srcRect l="8806" t="9756" r="24852" b="12195"/>
          <a:stretch>
            <a:fillRect/>
          </a:stretch>
        </p:blipFill>
        <p:spPr>
          <a:xfrm>
            <a:off x="981075" y="3529263"/>
            <a:ext cx="1619250" cy="2286000"/>
          </a:xfrm>
          <a:prstGeom prst="rect">
            <a:avLst/>
          </a:prstGeom>
        </p:spPr>
      </p:pic>
      <p:pic>
        <p:nvPicPr>
          <p:cNvPr id="40" name="Picture 39" descr="bob.png"/>
          <p:cNvPicPr>
            <a:picLocks noChangeAspect="1"/>
          </p:cNvPicPr>
          <p:nvPr/>
        </p:nvPicPr>
        <p:blipFill>
          <a:blip r:embed="rId4" cstate="print"/>
          <a:stretch>
            <a:fillRect/>
          </a:stretch>
        </p:blipFill>
        <p:spPr>
          <a:xfrm>
            <a:off x="5132974" y="3798279"/>
            <a:ext cx="2791826" cy="1966414"/>
          </a:xfrm>
          <a:prstGeom prst="rect">
            <a:avLst/>
          </a:prstGeom>
        </p:spPr>
      </p:pic>
      <p:pic>
        <p:nvPicPr>
          <p:cNvPr id="43" name="Picture 42" descr="cube.jpeg"/>
          <p:cNvPicPr>
            <a:picLocks noChangeAspect="1"/>
          </p:cNvPicPr>
          <p:nvPr/>
        </p:nvPicPr>
        <p:blipFill>
          <a:blip r:embed="rId5" cstate="print"/>
          <a:srcRect l="3442" t="3191" r="3612" b="4262"/>
          <a:stretch>
            <a:fillRect/>
          </a:stretch>
        </p:blipFill>
        <p:spPr>
          <a:xfrm>
            <a:off x="2667000" y="3529263"/>
            <a:ext cx="2128345" cy="2286000"/>
          </a:xfrm>
          <a:prstGeom prst="rect">
            <a:avLst/>
          </a:prstGeom>
        </p:spPr>
      </p:pic>
      <p:pic>
        <p:nvPicPr>
          <p:cNvPr id="52" name="Picture 51" descr="metric_ruler_scale.gif"/>
          <p:cNvPicPr>
            <a:picLocks noChangeAspect="1"/>
          </p:cNvPicPr>
          <p:nvPr/>
        </p:nvPicPr>
        <p:blipFill>
          <a:blip r:embed="rId6" cstate="print"/>
          <a:srcRect l="1333" t="10884" b="12925"/>
          <a:stretch>
            <a:fillRect/>
          </a:stretch>
        </p:blipFill>
        <p:spPr>
          <a:xfrm>
            <a:off x="1152525" y="1066800"/>
            <a:ext cx="5638800" cy="1066800"/>
          </a:xfrm>
          <a:prstGeom prst="rect">
            <a:avLst/>
          </a:prstGeom>
        </p:spPr>
      </p:pic>
      <p:pic>
        <p:nvPicPr>
          <p:cNvPr id="50" name="Picture 49" descr="rod.png"/>
          <p:cNvPicPr>
            <a:picLocks noChangeAspect="1"/>
          </p:cNvPicPr>
          <p:nvPr/>
        </p:nvPicPr>
        <p:blipFill>
          <a:blip r:embed="rId7" cstate="print"/>
          <a:stretch>
            <a:fillRect/>
          </a:stretch>
        </p:blipFill>
        <p:spPr>
          <a:xfrm>
            <a:off x="1213798" y="3013666"/>
            <a:ext cx="2609850" cy="383802"/>
          </a:xfrm>
          <a:prstGeom prst="rect">
            <a:avLst/>
          </a:prstGeom>
        </p:spPr>
      </p:pic>
      <p:pic>
        <p:nvPicPr>
          <p:cNvPr id="45" name="Picture 44" descr="rod.png"/>
          <p:cNvPicPr>
            <a:picLocks noChangeAspect="1"/>
          </p:cNvPicPr>
          <p:nvPr/>
        </p:nvPicPr>
        <p:blipFill>
          <a:blip r:embed="rId7" cstate="print"/>
          <a:stretch>
            <a:fillRect/>
          </a:stretch>
        </p:blipFill>
        <p:spPr>
          <a:xfrm>
            <a:off x="4052248" y="2999873"/>
            <a:ext cx="3931920" cy="384134"/>
          </a:xfrm>
          <a:prstGeom prst="rect">
            <a:avLst/>
          </a:prstGeom>
        </p:spPr>
      </p:pic>
      <p:sp>
        <p:nvSpPr>
          <p:cNvPr id="17" name="Down Arrow 16"/>
          <p:cNvSpPr/>
          <p:nvPr/>
        </p:nvSpPr>
        <p:spPr>
          <a:xfrm>
            <a:off x="1981200" y="2324100"/>
            <a:ext cx="533400" cy="6858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a:off x="1330233" y="2158425"/>
            <a:ext cx="1946367" cy="584775"/>
          </a:xfrm>
          <a:prstGeom prst="rect">
            <a:avLst/>
          </a:prstGeom>
          <a:solidFill>
            <a:schemeClr val="accent3">
              <a:lumMod val="20000"/>
              <a:lumOff val="80000"/>
            </a:schemeClr>
          </a:solidFill>
        </p:spPr>
        <p:txBody>
          <a:bodyPr wrap="none" rtlCol="0">
            <a:spAutoFit/>
          </a:bodyPr>
          <a:lstStyle/>
          <a:p>
            <a:r>
              <a:rPr lang="en-US" sz="3200" dirty="0" err="1">
                <a:solidFill>
                  <a:prstClr val="black"/>
                </a:solidFill>
                <a:latin typeface="NikoshBAN" pitchFamily="2" charset="0"/>
                <a:cs typeface="NikoshBAN" pitchFamily="2" charset="0"/>
              </a:rPr>
              <a:t>এটি</a:t>
            </a:r>
            <a:r>
              <a:rPr lang="en-US" sz="3200" dirty="0">
                <a:solidFill>
                  <a:prstClr val="black"/>
                </a:solidFill>
                <a:latin typeface="NikoshBAN" pitchFamily="2" charset="0"/>
                <a:cs typeface="NikoshBAN" pitchFamily="2" charset="0"/>
              </a:rPr>
              <a:t> </a:t>
            </a:r>
            <a:r>
              <a:rPr lang="en-US" sz="3200" dirty="0" err="1">
                <a:solidFill>
                  <a:prstClr val="black"/>
                </a:solidFill>
                <a:latin typeface="NikoshBAN" pitchFamily="2" charset="0"/>
                <a:cs typeface="NikoshBAN" pitchFamily="2" charset="0"/>
              </a:rPr>
              <a:t>একটি</a:t>
            </a:r>
            <a:r>
              <a:rPr lang="en-US" sz="3200" dirty="0">
                <a:solidFill>
                  <a:prstClr val="black"/>
                </a:solidFill>
                <a:latin typeface="NikoshBAN" pitchFamily="2" charset="0"/>
                <a:cs typeface="NikoshBAN" pitchFamily="2" charset="0"/>
              </a:rPr>
              <a:t> </a:t>
            </a:r>
            <a:r>
              <a:rPr lang="en-US" sz="3200" dirty="0" err="1" smtClean="0">
                <a:solidFill>
                  <a:prstClr val="black"/>
                </a:solidFill>
                <a:latin typeface="NikoshBAN" pitchFamily="2" charset="0"/>
                <a:cs typeface="NikoshBAN" pitchFamily="2" charset="0"/>
              </a:rPr>
              <a:t>দণ্ড</a:t>
            </a:r>
            <a:endParaRPr lang="en-US" sz="3200" dirty="0">
              <a:solidFill>
                <a:prstClr val="black"/>
              </a:solidFill>
              <a:latin typeface="NikoshBAN" pitchFamily="2" charset="0"/>
              <a:cs typeface="NikoshBAN" pitchFamily="2" charset="0"/>
            </a:endParaRPr>
          </a:p>
        </p:txBody>
      </p:sp>
      <p:sp>
        <p:nvSpPr>
          <p:cNvPr id="20" name="TextBox 19"/>
          <p:cNvSpPr txBox="1"/>
          <p:nvPr/>
        </p:nvSpPr>
        <p:spPr>
          <a:xfrm>
            <a:off x="3429000" y="2182488"/>
            <a:ext cx="2978701" cy="584775"/>
          </a:xfrm>
          <a:prstGeom prst="rect">
            <a:avLst/>
          </a:prstGeom>
          <a:solidFill>
            <a:schemeClr val="accent3">
              <a:lumMod val="20000"/>
              <a:lumOff val="80000"/>
            </a:schemeClr>
          </a:solidFill>
        </p:spPr>
        <p:txBody>
          <a:bodyPr wrap="none" rtlCol="0">
            <a:spAutoFit/>
          </a:bodyPr>
          <a:lstStyle/>
          <a:p>
            <a:r>
              <a:rPr lang="en-US" sz="3200" dirty="0" err="1">
                <a:solidFill>
                  <a:prstClr val="black"/>
                </a:solidFill>
                <a:latin typeface="NikoshBAN" pitchFamily="2" charset="0"/>
                <a:cs typeface="NikoshBAN" pitchFamily="2" charset="0"/>
              </a:rPr>
              <a:t>দণ্ডটির</a:t>
            </a:r>
            <a:r>
              <a:rPr lang="en-US" sz="3200" dirty="0">
                <a:solidFill>
                  <a:prstClr val="black"/>
                </a:solidFill>
                <a:latin typeface="NikoshBAN" pitchFamily="2" charset="0"/>
                <a:cs typeface="NikoshBAN" pitchFamily="2" charset="0"/>
              </a:rPr>
              <a:t> </a:t>
            </a:r>
            <a:r>
              <a:rPr lang="en-US" sz="3200" dirty="0" err="1">
                <a:solidFill>
                  <a:prstClr val="black"/>
                </a:solidFill>
                <a:latin typeface="NikoshBAN" pitchFamily="2" charset="0"/>
                <a:cs typeface="NikoshBAN" pitchFamily="2" charset="0"/>
              </a:rPr>
              <a:t>দৈর্ঘ্য</a:t>
            </a:r>
            <a:r>
              <a:rPr lang="en-US" sz="3200" dirty="0">
                <a:solidFill>
                  <a:prstClr val="black"/>
                </a:solidFill>
                <a:latin typeface="NikoshBAN" pitchFamily="2" charset="0"/>
                <a:cs typeface="NikoshBAN" pitchFamily="2" charset="0"/>
              </a:rPr>
              <a:t> </a:t>
            </a:r>
            <a:r>
              <a:rPr lang="en-US" sz="3200" dirty="0">
                <a:solidFill>
                  <a:prstClr val="black"/>
                </a:solidFill>
                <a:latin typeface="Arial" pitchFamily="34" charset="0"/>
                <a:cs typeface="Arial" pitchFamily="34" charset="0"/>
              </a:rPr>
              <a:t>5 </a:t>
            </a:r>
            <a:r>
              <a:rPr lang="en-US" sz="3200" dirty="0" err="1">
                <a:solidFill>
                  <a:prstClr val="black"/>
                </a:solidFill>
                <a:latin typeface="NikoshBAN" pitchFamily="2" charset="0"/>
                <a:cs typeface="NikoshBAN" pitchFamily="2" charset="0"/>
              </a:rPr>
              <a:t>সে.মি</a:t>
            </a:r>
            <a:r>
              <a:rPr lang="en-US" sz="3200" dirty="0">
                <a:solidFill>
                  <a:prstClr val="black"/>
                </a:solidFill>
                <a:latin typeface="NikoshBAN" pitchFamily="2" charset="0"/>
                <a:cs typeface="NikoshBAN" pitchFamily="2" charset="0"/>
              </a:rPr>
              <a:t>.</a:t>
            </a:r>
          </a:p>
        </p:txBody>
      </p:sp>
      <p:sp>
        <p:nvSpPr>
          <p:cNvPr id="22" name="TextBox 21"/>
          <p:cNvSpPr txBox="1"/>
          <p:nvPr/>
        </p:nvSpPr>
        <p:spPr>
          <a:xfrm>
            <a:off x="3200400" y="2133600"/>
            <a:ext cx="4894289" cy="584775"/>
          </a:xfrm>
          <a:prstGeom prst="rect">
            <a:avLst/>
          </a:prstGeom>
          <a:solidFill>
            <a:schemeClr val="accent3">
              <a:lumMod val="20000"/>
              <a:lumOff val="80000"/>
            </a:schemeClr>
          </a:solidFill>
        </p:spPr>
        <p:txBody>
          <a:bodyPr wrap="none" rtlCol="0">
            <a:spAutoFit/>
          </a:bodyPr>
          <a:lstStyle/>
          <a:p>
            <a:r>
              <a:rPr lang="en-US" sz="3200" dirty="0" err="1">
                <a:solidFill>
                  <a:prstClr val="black"/>
                </a:solidFill>
                <a:latin typeface="NikoshBAN" pitchFamily="2" charset="0"/>
                <a:cs typeface="NikoshBAN" pitchFamily="2" charset="0"/>
              </a:rPr>
              <a:t>দণ্ডটির</a:t>
            </a:r>
            <a:r>
              <a:rPr lang="en-US" sz="3200" dirty="0">
                <a:solidFill>
                  <a:prstClr val="black"/>
                </a:solidFill>
                <a:latin typeface="NikoshBAN" pitchFamily="2" charset="0"/>
                <a:cs typeface="NikoshBAN" pitchFamily="2" charset="0"/>
              </a:rPr>
              <a:t> </a:t>
            </a:r>
            <a:r>
              <a:rPr lang="en-US" sz="3200" dirty="0" err="1">
                <a:solidFill>
                  <a:prstClr val="black"/>
                </a:solidFill>
                <a:latin typeface="NikoshBAN" pitchFamily="2" charset="0"/>
                <a:cs typeface="NikoshBAN" pitchFamily="2" charset="0"/>
              </a:rPr>
              <a:t>সঠিক</a:t>
            </a:r>
            <a:r>
              <a:rPr lang="en-US" sz="3200" dirty="0">
                <a:solidFill>
                  <a:prstClr val="black"/>
                </a:solidFill>
                <a:latin typeface="NikoshBAN" pitchFamily="2" charset="0"/>
                <a:cs typeface="NikoshBAN" pitchFamily="2" charset="0"/>
              </a:rPr>
              <a:t> </a:t>
            </a:r>
            <a:r>
              <a:rPr lang="en-US" sz="3200" dirty="0" err="1">
                <a:solidFill>
                  <a:prstClr val="black"/>
                </a:solidFill>
                <a:latin typeface="NikoshBAN" pitchFamily="2" charset="0"/>
                <a:cs typeface="NikoshBAN" pitchFamily="2" charset="0"/>
              </a:rPr>
              <a:t>দৈর্ঘ্য</a:t>
            </a:r>
            <a:r>
              <a:rPr lang="en-US" sz="3200" dirty="0">
                <a:solidFill>
                  <a:prstClr val="black"/>
                </a:solidFill>
                <a:latin typeface="NikoshBAN" pitchFamily="2" charset="0"/>
                <a:cs typeface="NikoshBAN" pitchFamily="2" charset="0"/>
              </a:rPr>
              <a:t> </a:t>
            </a:r>
            <a:r>
              <a:rPr lang="en-US" sz="3200" dirty="0" err="1">
                <a:solidFill>
                  <a:prstClr val="black"/>
                </a:solidFill>
                <a:latin typeface="NikoshBAN" pitchFamily="2" charset="0"/>
                <a:cs typeface="NikoshBAN" pitchFamily="2" charset="0"/>
              </a:rPr>
              <a:t>পরিমাপ</a:t>
            </a:r>
            <a:r>
              <a:rPr lang="en-US" sz="3200" dirty="0">
                <a:solidFill>
                  <a:prstClr val="black"/>
                </a:solidFill>
                <a:latin typeface="NikoshBAN" pitchFamily="2" charset="0"/>
                <a:cs typeface="NikoshBAN" pitchFamily="2" charset="0"/>
              </a:rPr>
              <a:t> </a:t>
            </a:r>
            <a:r>
              <a:rPr lang="en-US" sz="3200" dirty="0" err="1">
                <a:solidFill>
                  <a:prstClr val="black"/>
                </a:solidFill>
                <a:latin typeface="NikoshBAN" pitchFamily="2" charset="0"/>
                <a:cs typeface="NikoshBAN" pitchFamily="2" charset="0"/>
              </a:rPr>
              <a:t>সম্ভব</a:t>
            </a:r>
            <a:r>
              <a:rPr lang="en-US" sz="3200" dirty="0">
                <a:solidFill>
                  <a:prstClr val="black"/>
                </a:solidFill>
                <a:latin typeface="NikoshBAN" pitchFamily="2" charset="0"/>
                <a:cs typeface="NikoshBAN" pitchFamily="2" charset="0"/>
              </a:rPr>
              <a:t> </a:t>
            </a:r>
            <a:r>
              <a:rPr lang="en-US" sz="3200" dirty="0" err="1">
                <a:solidFill>
                  <a:prstClr val="black"/>
                </a:solidFill>
                <a:latin typeface="NikoshBAN" pitchFamily="2" charset="0"/>
                <a:cs typeface="NikoshBAN" pitchFamily="2" charset="0"/>
              </a:rPr>
              <a:t>নয়</a:t>
            </a:r>
            <a:endParaRPr lang="en-US" sz="3200" dirty="0">
              <a:solidFill>
                <a:prstClr val="black"/>
              </a:solidFill>
              <a:latin typeface="NikoshBAN" pitchFamily="2" charset="0"/>
              <a:cs typeface="NikoshBAN" pitchFamily="2" charset="0"/>
            </a:endParaRPr>
          </a:p>
        </p:txBody>
      </p:sp>
      <p:sp>
        <p:nvSpPr>
          <p:cNvPr id="26" name="TextBox 25"/>
          <p:cNvSpPr txBox="1"/>
          <p:nvPr/>
        </p:nvSpPr>
        <p:spPr>
          <a:xfrm>
            <a:off x="1647175" y="980182"/>
            <a:ext cx="5287025" cy="1077218"/>
          </a:xfrm>
          <a:prstGeom prst="rect">
            <a:avLst/>
          </a:prstGeom>
          <a:solidFill>
            <a:schemeClr val="tx1"/>
          </a:solidFill>
        </p:spPr>
        <p:txBody>
          <a:bodyPr wrap="none" rtlCol="0">
            <a:spAutoFit/>
          </a:bodyPr>
          <a:lstStyle/>
          <a:p>
            <a:r>
              <a:rPr lang="en-US" sz="3200" dirty="0" err="1">
                <a:solidFill>
                  <a:prstClr val="white"/>
                </a:solidFill>
                <a:latin typeface="NikoshBAN" pitchFamily="2" charset="0"/>
                <a:cs typeface="NikoshBAN" pitchFamily="2" charset="0"/>
              </a:rPr>
              <a:t>সঠিক</a:t>
            </a:r>
            <a:r>
              <a:rPr lang="en-US" sz="3200" dirty="0">
                <a:solidFill>
                  <a:prstClr val="white"/>
                </a:solidFill>
                <a:latin typeface="NikoshBAN" pitchFamily="2" charset="0"/>
                <a:cs typeface="NikoshBAN" pitchFamily="2" charset="0"/>
              </a:rPr>
              <a:t> </a:t>
            </a:r>
            <a:r>
              <a:rPr lang="en-US" sz="3200" dirty="0" err="1">
                <a:solidFill>
                  <a:prstClr val="white"/>
                </a:solidFill>
                <a:latin typeface="NikoshBAN" pitchFamily="2" charset="0"/>
                <a:cs typeface="NikoshBAN" pitchFamily="2" charset="0"/>
              </a:rPr>
              <a:t>দৈর্ঘ্য</a:t>
            </a:r>
            <a:r>
              <a:rPr lang="en-US" sz="3200" dirty="0">
                <a:solidFill>
                  <a:prstClr val="white"/>
                </a:solidFill>
                <a:latin typeface="NikoshBAN" pitchFamily="2" charset="0"/>
                <a:cs typeface="NikoshBAN" pitchFamily="2" charset="0"/>
              </a:rPr>
              <a:t> </a:t>
            </a:r>
            <a:r>
              <a:rPr lang="en-US" sz="3200" dirty="0" err="1">
                <a:solidFill>
                  <a:prstClr val="white"/>
                </a:solidFill>
                <a:latin typeface="NikoshBAN" pitchFamily="2" charset="0"/>
                <a:cs typeface="NikoshBAN" pitchFamily="2" charset="0"/>
              </a:rPr>
              <a:t>পরিমাপ</a:t>
            </a:r>
            <a:r>
              <a:rPr lang="en-US" sz="3200" dirty="0">
                <a:solidFill>
                  <a:prstClr val="white"/>
                </a:solidFill>
                <a:latin typeface="NikoshBAN" pitchFamily="2" charset="0"/>
                <a:cs typeface="NikoshBAN" pitchFamily="2" charset="0"/>
              </a:rPr>
              <a:t> </a:t>
            </a:r>
            <a:r>
              <a:rPr lang="en-US" sz="3200" dirty="0" err="1">
                <a:solidFill>
                  <a:prstClr val="white"/>
                </a:solidFill>
                <a:latin typeface="NikoshBAN" pitchFamily="2" charset="0"/>
                <a:cs typeface="NikoshBAN" pitchFamily="2" charset="0"/>
              </a:rPr>
              <a:t>করতে</a:t>
            </a:r>
            <a:r>
              <a:rPr lang="en-US" sz="3200" dirty="0">
                <a:solidFill>
                  <a:prstClr val="white"/>
                </a:solidFill>
                <a:latin typeface="NikoshBAN" pitchFamily="2" charset="0"/>
                <a:cs typeface="NikoshBAN" pitchFamily="2" charset="0"/>
              </a:rPr>
              <a:t> </a:t>
            </a:r>
            <a:r>
              <a:rPr lang="en-US" sz="3200" dirty="0" err="1">
                <a:solidFill>
                  <a:prstClr val="white"/>
                </a:solidFill>
                <a:latin typeface="NikoshBAN" pitchFamily="2" charset="0"/>
                <a:cs typeface="NikoshBAN" pitchFamily="2" charset="0"/>
              </a:rPr>
              <a:t>আমরা</a:t>
            </a:r>
            <a:r>
              <a:rPr lang="en-US" sz="3200" dirty="0">
                <a:solidFill>
                  <a:prstClr val="white"/>
                </a:solidFill>
                <a:latin typeface="NikoshBAN" pitchFamily="2" charset="0"/>
                <a:cs typeface="NikoshBAN" pitchFamily="2" charset="0"/>
              </a:rPr>
              <a:t> </a:t>
            </a:r>
            <a:r>
              <a:rPr lang="en-US" sz="3200" dirty="0" err="1">
                <a:solidFill>
                  <a:prstClr val="white"/>
                </a:solidFill>
                <a:latin typeface="NikoshBAN" pitchFamily="2" charset="0"/>
                <a:cs typeface="NikoshBAN" pitchFamily="2" charset="0"/>
              </a:rPr>
              <a:t>কোন</a:t>
            </a:r>
            <a:r>
              <a:rPr lang="en-US" sz="3200" dirty="0">
                <a:solidFill>
                  <a:prstClr val="white"/>
                </a:solidFill>
                <a:latin typeface="NikoshBAN" pitchFamily="2" charset="0"/>
                <a:cs typeface="NikoshBAN" pitchFamily="2" charset="0"/>
              </a:rPr>
              <a:t> </a:t>
            </a:r>
          </a:p>
          <a:p>
            <a:r>
              <a:rPr lang="en-US" sz="3200" dirty="0" err="1">
                <a:solidFill>
                  <a:prstClr val="white"/>
                </a:solidFill>
                <a:latin typeface="NikoshBAN" pitchFamily="2" charset="0"/>
                <a:cs typeface="NikoshBAN" pitchFamily="2" charset="0"/>
              </a:rPr>
              <a:t>পরিমাপক</a:t>
            </a:r>
            <a:r>
              <a:rPr lang="en-US" sz="3200" dirty="0">
                <a:solidFill>
                  <a:prstClr val="white"/>
                </a:solidFill>
                <a:latin typeface="NikoshBAN" pitchFamily="2" charset="0"/>
                <a:cs typeface="NikoshBAN" pitchFamily="2" charset="0"/>
              </a:rPr>
              <a:t> </a:t>
            </a:r>
            <a:r>
              <a:rPr lang="en-US" sz="3200" dirty="0" err="1">
                <a:solidFill>
                  <a:prstClr val="white"/>
                </a:solidFill>
                <a:latin typeface="NikoshBAN" pitchFamily="2" charset="0"/>
                <a:cs typeface="NikoshBAN" pitchFamily="2" charset="0"/>
              </a:rPr>
              <a:t>যন্ত্র</a:t>
            </a:r>
            <a:r>
              <a:rPr lang="en-US" sz="3200" dirty="0">
                <a:solidFill>
                  <a:prstClr val="white"/>
                </a:solidFill>
                <a:latin typeface="NikoshBAN" pitchFamily="2" charset="0"/>
                <a:cs typeface="NikoshBAN" pitchFamily="2" charset="0"/>
              </a:rPr>
              <a:t> </a:t>
            </a:r>
            <a:r>
              <a:rPr lang="en-US" sz="3200" dirty="0" err="1">
                <a:solidFill>
                  <a:prstClr val="white"/>
                </a:solidFill>
                <a:latin typeface="NikoshBAN" pitchFamily="2" charset="0"/>
                <a:cs typeface="NikoshBAN" pitchFamily="2" charset="0"/>
              </a:rPr>
              <a:t>ব্যবহার</a:t>
            </a:r>
            <a:r>
              <a:rPr lang="en-US" sz="3200" dirty="0">
                <a:solidFill>
                  <a:prstClr val="white"/>
                </a:solidFill>
                <a:latin typeface="NikoshBAN" pitchFamily="2" charset="0"/>
                <a:cs typeface="NikoshBAN" pitchFamily="2" charset="0"/>
              </a:rPr>
              <a:t> </a:t>
            </a:r>
            <a:r>
              <a:rPr lang="en-US" sz="3200" dirty="0" err="1">
                <a:solidFill>
                  <a:prstClr val="white"/>
                </a:solidFill>
                <a:latin typeface="NikoshBAN" pitchFamily="2" charset="0"/>
                <a:cs typeface="NikoshBAN" pitchFamily="2" charset="0"/>
              </a:rPr>
              <a:t>করতে</a:t>
            </a:r>
            <a:r>
              <a:rPr lang="en-US" sz="3200" dirty="0">
                <a:solidFill>
                  <a:prstClr val="white"/>
                </a:solidFill>
                <a:latin typeface="NikoshBAN" pitchFamily="2" charset="0"/>
                <a:cs typeface="NikoshBAN" pitchFamily="2" charset="0"/>
              </a:rPr>
              <a:t> </a:t>
            </a:r>
            <a:r>
              <a:rPr lang="en-US" sz="3200" dirty="0" err="1">
                <a:solidFill>
                  <a:prstClr val="white"/>
                </a:solidFill>
                <a:latin typeface="NikoshBAN" pitchFamily="2" charset="0"/>
                <a:cs typeface="NikoshBAN" pitchFamily="2" charset="0"/>
              </a:rPr>
              <a:t>পারি</a:t>
            </a:r>
            <a:r>
              <a:rPr lang="en-US" sz="3200" dirty="0">
                <a:solidFill>
                  <a:prstClr val="white"/>
                </a:solidFill>
                <a:latin typeface="NikoshBAN" pitchFamily="2" charset="0"/>
                <a:cs typeface="NikoshBAN" pitchFamily="2" charset="0"/>
              </a:rPr>
              <a:t> ?</a:t>
            </a:r>
          </a:p>
        </p:txBody>
      </p:sp>
      <p:sp>
        <p:nvSpPr>
          <p:cNvPr id="27" name="TextBox 26"/>
          <p:cNvSpPr txBox="1"/>
          <p:nvPr/>
        </p:nvSpPr>
        <p:spPr>
          <a:xfrm>
            <a:off x="1676400" y="1268088"/>
            <a:ext cx="5790368" cy="584775"/>
          </a:xfrm>
          <a:prstGeom prst="rect">
            <a:avLst/>
          </a:prstGeom>
          <a:solidFill>
            <a:schemeClr val="tx1"/>
          </a:solidFill>
        </p:spPr>
        <p:txBody>
          <a:bodyPr wrap="none" rtlCol="0">
            <a:spAutoFit/>
          </a:bodyPr>
          <a:lstStyle/>
          <a:p>
            <a:r>
              <a:rPr lang="en-US" sz="3200" dirty="0" err="1">
                <a:solidFill>
                  <a:prstClr val="white"/>
                </a:solidFill>
                <a:latin typeface="NikoshBAN" pitchFamily="2" charset="0"/>
                <a:cs typeface="NikoshBAN" pitchFamily="2" charset="0"/>
              </a:rPr>
              <a:t>আমরা</a:t>
            </a:r>
            <a:r>
              <a:rPr lang="en-US" sz="3200" dirty="0">
                <a:solidFill>
                  <a:prstClr val="white"/>
                </a:solidFill>
                <a:latin typeface="NikoshBAN" pitchFamily="2" charset="0"/>
                <a:cs typeface="NikoshBAN" pitchFamily="2" charset="0"/>
              </a:rPr>
              <a:t> </a:t>
            </a:r>
            <a:r>
              <a:rPr lang="en-US" sz="3200" dirty="0" err="1">
                <a:solidFill>
                  <a:prstClr val="white"/>
                </a:solidFill>
                <a:latin typeface="NikoshBAN" pitchFamily="2" charset="0"/>
                <a:cs typeface="NikoshBAN" pitchFamily="2" charset="0"/>
              </a:rPr>
              <a:t>স্লাইড</a:t>
            </a:r>
            <a:r>
              <a:rPr lang="en-US" sz="3200" dirty="0">
                <a:solidFill>
                  <a:prstClr val="white"/>
                </a:solidFill>
                <a:latin typeface="NikoshBAN" pitchFamily="2" charset="0"/>
                <a:cs typeface="NikoshBAN" pitchFamily="2" charset="0"/>
              </a:rPr>
              <a:t> </a:t>
            </a:r>
            <a:r>
              <a:rPr lang="en-US" sz="3200" dirty="0" err="1">
                <a:solidFill>
                  <a:prstClr val="white"/>
                </a:solidFill>
                <a:latin typeface="NikoshBAN" pitchFamily="2" charset="0"/>
                <a:cs typeface="NikoshBAN" pitchFamily="2" charset="0"/>
              </a:rPr>
              <a:t>ক্যালিপার্স</a:t>
            </a:r>
            <a:r>
              <a:rPr lang="en-US" sz="3200" dirty="0">
                <a:solidFill>
                  <a:prstClr val="white"/>
                </a:solidFill>
                <a:latin typeface="NikoshBAN" pitchFamily="2" charset="0"/>
                <a:cs typeface="NikoshBAN" pitchFamily="2" charset="0"/>
              </a:rPr>
              <a:t> </a:t>
            </a:r>
            <a:r>
              <a:rPr lang="en-US" sz="3200" dirty="0" err="1">
                <a:solidFill>
                  <a:prstClr val="white"/>
                </a:solidFill>
                <a:latin typeface="NikoshBAN" pitchFamily="2" charset="0"/>
                <a:cs typeface="NikoshBAN" pitchFamily="2" charset="0"/>
              </a:rPr>
              <a:t>ব্যবহার</a:t>
            </a:r>
            <a:r>
              <a:rPr lang="en-US" sz="3200" dirty="0">
                <a:solidFill>
                  <a:prstClr val="white"/>
                </a:solidFill>
                <a:latin typeface="NikoshBAN" pitchFamily="2" charset="0"/>
                <a:cs typeface="NikoshBAN" pitchFamily="2" charset="0"/>
              </a:rPr>
              <a:t> </a:t>
            </a:r>
            <a:r>
              <a:rPr lang="en-US" sz="3200" dirty="0" err="1">
                <a:solidFill>
                  <a:prstClr val="white"/>
                </a:solidFill>
                <a:latin typeface="NikoshBAN" pitchFamily="2" charset="0"/>
                <a:cs typeface="NikoshBAN" pitchFamily="2" charset="0"/>
              </a:rPr>
              <a:t>করতে</a:t>
            </a:r>
            <a:r>
              <a:rPr lang="en-US" sz="3200" dirty="0">
                <a:solidFill>
                  <a:prstClr val="white"/>
                </a:solidFill>
                <a:latin typeface="NikoshBAN" pitchFamily="2" charset="0"/>
                <a:cs typeface="NikoshBAN" pitchFamily="2" charset="0"/>
              </a:rPr>
              <a:t> </a:t>
            </a:r>
            <a:r>
              <a:rPr lang="en-US" sz="3200" dirty="0" err="1">
                <a:solidFill>
                  <a:prstClr val="white"/>
                </a:solidFill>
                <a:latin typeface="NikoshBAN" pitchFamily="2" charset="0"/>
                <a:cs typeface="NikoshBAN" pitchFamily="2" charset="0"/>
              </a:rPr>
              <a:t>পারি</a:t>
            </a:r>
            <a:r>
              <a:rPr lang="en-US" sz="3200" dirty="0">
                <a:solidFill>
                  <a:prstClr val="white"/>
                </a:solidFill>
                <a:latin typeface="NikoshBAN" pitchFamily="2" charset="0"/>
                <a:cs typeface="NikoshBAN" pitchFamily="2" charset="0"/>
              </a:rPr>
              <a:t> </a:t>
            </a:r>
          </a:p>
        </p:txBody>
      </p:sp>
      <p:sp>
        <p:nvSpPr>
          <p:cNvPr id="23" name="Frame 2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2000"/>
                                        <p:tgtEl>
                                          <p:spTgt spid="11"/>
                                        </p:tgtEl>
                                      </p:cBhvr>
                                    </p:animEffect>
                                  </p:childTnLst>
                                </p:cTn>
                              </p:par>
                            </p:childTnLst>
                          </p:cTn>
                        </p:par>
                        <p:par>
                          <p:cTn id="13" fill="hold">
                            <p:stCondLst>
                              <p:cond delay="2000"/>
                            </p:stCondLst>
                            <p:childTnLst>
                              <p:par>
                                <p:cTn id="14" presetID="22" presetClass="entr" presetSubtype="4"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2000"/>
                                        <p:tgtEl>
                                          <p:spTgt spid="21"/>
                                        </p:tgtEl>
                                      </p:cBhvr>
                                    </p:animEffect>
                                  </p:childTnLst>
                                </p:cTn>
                              </p:par>
                            </p:childTnLst>
                          </p:cTn>
                        </p:par>
                        <p:par>
                          <p:cTn id="17" fill="hold">
                            <p:stCondLst>
                              <p:cond delay="4000"/>
                            </p:stCondLst>
                            <p:childTnLst>
                              <p:par>
                                <p:cTn id="18" presetID="22" presetClass="entr" presetSubtype="2"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right)">
                                      <p:cBhvr>
                                        <p:cTn id="20" dur="2000"/>
                                        <p:tgtEl>
                                          <p:spTgt spid="19"/>
                                        </p:tgtEl>
                                      </p:cBhvr>
                                    </p:animEffect>
                                  </p:childTnLst>
                                </p:cTn>
                              </p:par>
                            </p:childTnLst>
                          </p:cTn>
                        </p:par>
                        <p:par>
                          <p:cTn id="21" fill="hold">
                            <p:stCondLst>
                              <p:cond delay="6000"/>
                            </p:stCondLst>
                            <p:childTnLst>
                              <p:par>
                                <p:cTn id="22" presetID="22" presetClass="entr" presetSubtype="1"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up)">
                                      <p:cBhvr>
                                        <p:cTn id="24" dur="2000"/>
                                        <p:tgtEl>
                                          <p:spTgt spid="24"/>
                                        </p:tgtEl>
                                      </p:cBhvr>
                                    </p:animEffect>
                                  </p:childTnLst>
                                </p:cTn>
                              </p:par>
                            </p:childTnLst>
                          </p:cTn>
                        </p:par>
                        <p:par>
                          <p:cTn id="25" fill="hold">
                            <p:stCondLst>
                              <p:cond delay="8000"/>
                            </p:stCondLst>
                            <p:childTnLst>
                              <p:par>
                                <p:cTn id="26" presetID="22" presetClass="entr" presetSubtype="8"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2000"/>
                                        <p:tgtEl>
                                          <p:spTgt spid="25"/>
                                        </p:tgtEl>
                                      </p:cBhvr>
                                    </p:animEffect>
                                  </p:childTnLst>
                                </p:cTn>
                              </p:par>
                            </p:childTnLst>
                          </p:cTn>
                        </p:par>
                        <p:par>
                          <p:cTn id="29" fill="hold">
                            <p:stCondLst>
                              <p:cond delay="10000"/>
                            </p:stCondLst>
                            <p:childTnLst>
                              <p:par>
                                <p:cTn id="30" presetID="22" presetClass="entr" presetSubtype="1"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up)">
                                      <p:cBhvr>
                                        <p:cTn id="32" dur="2000"/>
                                        <p:tgtEl>
                                          <p:spTgt spid="28"/>
                                        </p:tgtEl>
                                      </p:cBhvr>
                                    </p:animEffect>
                                  </p:childTnLst>
                                </p:cTn>
                              </p:par>
                            </p:childTnLst>
                          </p:cTn>
                        </p:par>
                        <p:par>
                          <p:cTn id="33" fill="hold">
                            <p:stCondLst>
                              <p:cond delay="12000"/>
                            </p:stCondLst>
                            <p:childTnLst>
                              <p:par>
                                <p:cTn id="34" presetID="22" presetClass="entr" presetSubtype="4"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2000"/>
                                        <p:tgtEl>
                                          <p:spTgt spid="29"/>
                                        </p:tgtEl>
                                      </p:cBhvr>
                                    </p:animEffect>
                                  </p:childTnLst>
                                </p:cTn>
                              </p:par>
                            </p:childTnLst>
                          </p:cTn>
                        </p:par>
                        <p:par>
                          <p:cTn id="37" fill="hold">
                            <p:stCondLst>
                              <p:cond delay="14000"/>
                            </p:stCondLst>
                            <p:childTnLst>
                              <p:par>
                                <p:cTn id="38" presetID="22" presetClass="entr" presetSubtype="1"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up)">
                                      <p:cBhvr>
                                        <p:cTn id="40" dur="20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randombar(horizontal)">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20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p:cTn id="55" dur="2000" fill="hold"/>
                                        <p:tgtEl>
                                          <p:spTgt spid="39"/>
                                        </p:tgtEl>
                                        <p:attrNameLst>
                                          <p:attrName>ppt_w</p:attrName>
                                        </p:attrNameLst>
                                      </p:cBhvr>
                                      <p:tavLst>
                                        <p:tav tm="0">
                                          <p:val>
                                            <p:fltVal val="0"/>
                                          </p:val>
                                        </p:tav>
                                        <p:tav tm="100000">
                                          <p:val>
                                            <p:strVal val="#ppt_w"/>
                                          </p:val>
                                        </p:tav>
                                      </p:tavLst>
                                    </p:anim>
                                    <p:anim calcmode="lin" valueType="num">
                                      <p:cBhvr>
                                        <p:cTn id="56" dur="20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2000" fill="hold"/>
                                        <p:tgtEl>
                                          <p:spTgt spid="45"/>
                                        </p:tgtEl>
                                        <p:attrNameLst>
                                          <p:attrName>ppt_x</p:attrName>
                                        </p:attrNameLst>
                                      </p:cBhvr>
                                      <p:tavLst>
                                        <p:tav tm="0">
                                          <p:val>
                                            <p:strVal val="1+#ppt_w/2"/>
                                          </p:val>
                                        </p:tav>
                                        <p:tav tm="100000">
                                          <p:val>
                                            <p:strVal val="#ppt_x"/>
                                          </p:val>
                                        </p:tav>
                                      </p:tavLst>
                                    </p:anim>
                                    <p:anim calcmode="lin" valueType="num">
                                      <p:cBhvr additive="base">
                                        <p:cTn id="62" dur="20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50"/>
                                        </p:tgtEl>
                                        <p:attrNameLst>
                                          <p:attrName>style.visibility</p:attrName>
                                        </p:attrNameLst>
                                      </p:cBhvr>
                                      <p:to>
                                        <p:strVal val="visible"/>
                                      </p:to>
                                    </p:set>
                                    <p:anim calcmode="lin" valueType="num">
                                      <p:cBhvr additive="base">
                                        <p:cTn id="67" dur="2000" fill="hold"/>
                                        <p:tgtEl>
                                          <p:spTgt spid="50"/>
                                        </p:tgtEl>
                                        <p:attrNameLst>
                                          <p:attrName>ppt_x</p:attrName>
                                        </p:attrNameLst>
                                      </p:cBhvr>
                                      <p:tavLst>
                                        <p:tav tm="0">
                                          <p:val>
                                            <p:strVal val="0-#ppt_w/2"/>
                                          </p:val>
                                        </p:tav>
                                        <p:tav tm="100000">
                                          <p:val>
                                            <p:strVal val="#ppt_x"/>
                                          </p:val>
                                        </p:tav>
                                      </p:tavLst>
                                    </p:anim>
                                    <p:anim calcmode="lin" valueType="num">
                                      <p:cBhvr additive="base">
                                        <p:cTn id="68" dur="20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repeatCount="indefinite" fill="hold" grpId="0" nodeType="clickEffect">
                                  <p:stCondLst>
                                    <p:cond delay="0"/>
                                  </p:stCondLst>
                                  <p:endCondLst>
                                    <p:cond evt="onNext" delay="0">
                                      <p:tgtEl>
                                        <p:sldTgt/>
                                      </p:tgtEl>
                                    </p:cond>
                                  </p:end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childTnLst>
                                </p:cTn>
                              </p:par>
                            </p:childTnLst>
                          </p:cTn>
                        </p:par>
                        <p:par>
                          <p:cTn id="75" fill="hold">
                            <p:stCondLst>
                              <p:cond delay="1000"/>
                            </p:stCondLst>
                            <p:childTnLst>
                              <p:par>
                                <p:cTn id="76" presetID="35" presetClass="emph" presetSubtype="0" repeatCount="indefinite" fill="hold" grpId="1" nodeType="afterEffect">
                                  <p:stCondLst>
                                    <p:cond delay="0"/>
                                  </p:stCondLst>
                                  <p:endCondLst>
                                    <p:cond evt="onNext" delay="0">
                                      <p:tgtEl>
                                        <p:sldTgt/>
                                      </p:tgtEl>
                                    </p:cond>
                                  </p:endCondLst>
                                  <p:childTnLst>
                                    <p:anim calcmode="discrete" valueType="str">
                                      <p:cBhvr>
                                        <p:cTn id="77" dur="1000" fill="hold"/>
                                        <p:tgtEl>
                                          <p:spTgt spid="17"/>
                                        </p:tgtEl>
                                        <p:attrNameLst>
                                          <p:attrName>style.visibility</p:attrName>
                                        </p:attrNameLst>
                                      </p:cBhvr>
                                      <p:tavLst>
                                        <p:tav tm="0">
                                          <p:val>
                                            <p:strVal val="hidden"/>
                                          </p:val>
                                        </p:tav>
                                        <p:tav tm="50000">
                                          <p:val>
                                            <p:strVal val="visible"/>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78" fill="hold">
                      <p:stCondLst>
                        <p:cond delay="indefinite"/>
                      </p:stCondLst>
                      <p:childTnLst>
                        <p:par>
                          <p:cTn id="79" fill="hold">
                            <p:stCondLst>
                              <p:cond delay="0"/>
                            </p:stCondLst>
                            <p:childTnLst>
                              <p:par>
                                <p:cTn id="80" presetID="17" presetClass="entr" presetSubtype="1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1000" fill="hold"/>
                                        <p:tgtEl>
                                          <p:spTgt spid="18"/>
                                        </p:tgtEl>
                                        <p:attrNameLst>
                                          <p:attrName>ppt_w</p:attrName>
                                        </p:attrNameLst>
                                      </p:cBhvr>
                                      <p:tavLst>
                                        <p:tav tm="0">
                                          <p:val>
                                            <p:fltVal val="0"/>
                                          </p:val>
                                        </p:tav>
                                        <p:tav tm="100000">
                                          <p:val>
                                            <p:strVal val="#ppt_w"/>
                                          </p:val>
                                        </p:tav>
                                      </p:tavLst>
                                    </p:anim>
                                    <p:anim calcmode="lin" valueType="num">
                                      <p:cBhvr>
                                        <p:cTn id="83" dur="1000" fill="hold"/>
                                        <p:tgtEl>
                                          <p:spTgt spid="18"/>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84" fill="hold">
                      <p:stCondLst>
                        <p:cond delay="indefinite"/>
                      </p:stCondLst>
                      <p:childTnLst>
                        <p:par>
                          <p:cTn id="85" fill="hold">
                            <p:stCondLst>
                              <p:cond delay="0"/>
                            </p:stCondLst>
                            <p:childTnLst>
                              <p:par>
                                <p:cTn id="86" presetID="9" presetClass="entr" presetSubtype="0" fill="hold" nodeType="click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dissolve">
                                      <p:cBhvr>
                                        <p:cTn id="88" dur="500"/>
                                        <p:tgtEl>
                                          <p:spTgt spid="52"/>
                                        </p:tgtEl>
                                      </p:cBhvr>
                                    </p:animEffect>
                                  </p:childTnLst>
                                </p:cTn>
                              </p:par>
                            </p:childTnLst>
                          </p:cTn>
                        </p:par>
                      </p:childTnLst>
                    </p:cTn>
                  </p:par>
                  <p:par>
                    <p:cTn id="89" fill="hold">
                      <p:stCondLst>
                        <p:cond delay="indefinite"/>
                      </p:stCondLst>
                      <p:childTnLst>
                        <p:par>
                          <p:cTn id="90" fill="hold">
                            <p:stCondLst>
                              <p:cond delay="0"/>
                            </p:stCondLst>
                            <p:childTnLst>
                              <p:par>
                                <p:cTn id="91" presetID="64" presetClass="path" presetSubtype="0" accel="50000" decel="50000" fill="hold" nodeType="clickEffect">
                                  <p:stCondLst>
                                    <p:cond delay="0"/>
                                  </p:stCondLst>
                                  <p:childTnLst>
                                    <p:animMotion origin="layout" path="M 0 -0.00649 L 0 -0.23936 " pathEditMode="fixed" rAng="0" ptsTypes="AA">
                                      <p:cBhvr>
                                        <p:cTn id="92" dur="2000" fill="hold"/>
                                        <p:tgtEl>
                                          <p:spTgt spid="50"/>
                                        </p:tgtEl>
                                        <p:attrNameLst>
                                          <p:attrName>ppt_x</p:attrName>
                                          <p:attrName>ppt_y</p:attrName>
                                        </p:attrNameLst>
                                      </p:cBhvr>
                                      <p:rCtr x="0" y="-116"/>
                                    </p:animMotion>
                                  </p:childTnLst>
                                </p:cTn>
                              </p:par>
                            </p:childTnLst>
                          </p:cTn>
                        </p:par>
                        <p:par>
                          <p:cTn id="93" fill="hold">
                            <p:stCondLst>
                              <p:cond delay="2000"/>
                            </p:stCondLst>
                            <p:childTnLst>
                              <p:par>
                                <p:cTn id="94" presetID="17" presetClass="entr" presetSubtype="10" fill="hold" grpId="0" nodeType="afterEffect">
                                  <p:stCondLst>
                                    <p:cond delay="0"/>
                                  </p:stCondLst>
                                  <p:childTnLst>
                                    <p:set>
                                      <p:cBhvr>
                                        <p:cTn id="95" dur="1" fill="hold">
                                          <p:stCondLst>
                                            <p:cond delay="0"/>
                                          </p:stCondLst>
                                        </p:cTn>
                                        <p:tgtEl>
                                          <p:spTgt spid="20"/>
                                        </p:tgtEl>
                                        <p:attrNameLst>
                                          <p:attrName>style.visibility</p:attrName>
                                        </p:attrNameLst>
                                      </p:cBhvr>
                                      <p:to>
                                        <p:strVal val="visible"/>
                                      </p:to>
                                    </p:set>
                                    <p:anim calcmode="lin" valueType="num">
                                      <p:cBhvr>
                                        <p:cTn id="96" dur="2000" fill="hold"/>
                                        <p:tgtEl>
                                          <p:spTgt spid="20"/>
                                        </p:tgtEl>
                                        <p:attrNameLst>
                                          <p:attrName>ppt_w</p:attrName>
                                        </p:attrNameLst>
                                      </p:cBhvr>
                                      <p:tavLst>
                                        <p:tav tm="0">
                                          <p:val>
                                            <p:fltVal val="0"/>
                                          </p:val>
                                        </p:tav>
                                        <p:tav tm="100000">
                                          <p:val>
                                            <p:strVal val="#ppt_w"/>
                                          </p:val>
                                        </p:tav>
                                      </p:tavLst>
                                    </p:anim>
                                    <p:anim calcmode="lin" valueType="num">
                                      <p:cBhvr>
                                        <p:cTn id="97" dur="2000" fill="hold"/>
                                        <p:tgtEl>
                                          <p:spTgt spid="20"/>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98" fill="hold">
                      <p:stCondLst>
                        <p:cond delay="indefinite"/>
                      </p:stCondLst>
                      <p:childTnLst>
                        <p:par>
                          <p:cTn id="99" fill="hold">
                            <p:stCondLst>
                              <p:cond delay="0"/>
                            </p:stCondLst>
                            <p:childTnLst>
                              <p:par>
                                <p:cTn id="100" presetID="42" presetClass="path" presetSubtype="0" accel="50000" decel="50000" fill="hold" nodeType="clickEffect">
                                  <p:stCondLst>
                                    <p:cond delay="0"/>
                                  </p:stCondLst>
                                  <p:childTnLst>
                                    <p:animMotion origin="layout" path="M -8.33333E-7 -0.23935 L -0.00052 -0.00069 " pathEditMode="fixed" rAng="0" ptsTypes="AA">
                                      <p:cBhvr>
                                        <p:cTn id="101" dur="2000" fill="hold"/>
                                        <p:tgtEl>
                                          <p:spTgt spid="50"/>
                                        </p:tgtEl>
                                        <p:attrNameLst>
                                          <p:attrName>ppt_x</p:attrName>
                                          <p:attrName>ppt_y</p:attrName>
                                        </p:attrNameLst>
                                      </p:cBhvr>
                                      <p:rCtr x="0" y="119"/>
                                    </p:animMotion>
                                  </p:childTnLst>
                                </p:cTn>
                              </p:par>
                            </p:childTnLst>
                          </p:cTn>
                        </p:par>
                      </p:childTnLst>
                    </p:cTn>
                  </p:par>
                  <p:par>
                    <p:cTn id="102" fill="hold">
                      <p:stCondLst>
                        <p:cond delay="indefinite"/>
                      </p:stCondLst>
                      <p:childTnLst>
                        <p:par>
                          <p:cTn id="103" fill="hold">
                            <p:stCondLst>
                              <p:cond delay="0"/>
                            </p:stCondLst>
                            <p:childTnLst>
                              <p:par>
                                <p:cTn id="104" presetID="64" presetClass="path" presetSubtype="0" accel="50000" decel="50000" fill="hold" nodeType="clickEffect">
                                  <p:stCondLst>
                                    <p:cond delay="0"/>
                                  </p:stCondLst>
                                  <p:childTnLst>
                                    <p:animMotion origin="layout" path="M -3.61111E-6 2.22222E-6 L -3.61111E-6 -0.25417 " pathEditMode="fixed" rAng="0" ptsTypes="AA">
                                      <p:cBhvr>
                                        <p:cTn id="105" dur="2000" fill="hold"/>
                                        <p:tgtEl>
                                          <p:spTgt spid="45"/>
                                        </p:tgtEl>
                                        <p:attrNameLst>
                                          <p:attrName>ppt_x</p:attrName>
                                          <p:attrName>ppt_y</p:attrName>
                                        </p:attrNameLst>
                                      </p:cBhvr>
                                      <p:rCtr x="0" y="-127"/>
                                    </p:animMotion>
                                  </p:childTnLst>
                                </p:cTn>
                              </p:par>
                            </p:childTnLst>
                          </p:cTn>
                        </p:par>
                        <p:par>
                          <p:cTn id="106" fill="hold">
                            <p:stCondLst>
                              <p:cond delay="2000"/>
                            </p:stCondLst>
                            <p:childTnLst>
                              <p:par>
                                <p:cTn id="107" presetID="35" presetClass="path" presetSubtype="0" accel="50000" decel="50000" fill="hold" nodeType="afterEffect">
                                  <p:stCondLst>
                                    <p:cond delay="0"/>
                                  </p:stCondLst>
                                  <p:childTnLst>
                                    <p:animMotion origin="layout" path="M -0.00329 -0.25417 L -0.30972 -0.25417 " pathEditMode="relative" rAng="0" ptsTypes="AA">
                                      <p:cBhvr>
                                        <p:cTn id="108" dur="2000" fill="hold"/>
                                        <p:tgtEl>
                                          <p:spTgt spid="45"/>
                                        </p:tgtEl>
                                        <p:attrNameLst>
                                          <p:attrName>ppt_x</p:attrName>
                                          <p:attrName>ppt_y</p:attrName>
                                        </p:attrNameLst>
                                      </p:cBhvr>
                                      <p:rCtr x="-153" y="0"/>
                                    </p:animMotion>
                                  </p:childTnLst>
                                </p:cTn>
                              </p:par>
                            </p:childTnLst>
                          </p:cTn>
                        </p:par>
                      </p:childTnLst>
                    </p:cTn>
                  </p:par>
                  <p:par>
                    <p:cTn id="109" fill="hold">
                      <p:stCondLst>
                        <p:cond delay="indefinite"/>
                      </p:stCondLst>
                      <p:childTnLst>
                        <p:par>
                          <p:cTn id="110" fill="hold">
                            <p:stCondLst>
                              <p:cond delay="0"/>
                            </p:stCondLst>
                            <p:childTnLst>
                              <p:par>
                                <p:cTn id="111" presetID="17" presetClass="entr" presetSubtype="10" fill="hold" grpId="0" nodeType="clickEffect">
                                  <p:stCondLst>
                                    <p:cond delay="0"/>
                                  </p:stCondLst>
                                  <p:childTnLst>
                                    <p:set>
                                      <p:cBhvr>
                                        <p:cTn id="112" dur="1" fill="hold">
                                          <p:stCondLst>
                                            <p:cond delay="0"/>
                                          </p:stCondLst>
                                        </p:cTn>
                                        <p:tgtEl>
                                          <p:spTgt spid="22"/>
                                        </p:tgtEl>
                                        <p:attrNameLst>
                                          <p:attrName>style.visibility</p:attrName>
                                        </p:attrNameLst>
                                      </p:cBhvr>
                                      <p:to>
                                        <p:strVal val="visible"/>
                                      </p:to>
                                    </p:set>
                                    <p:anim calcmode="lin" valueType="num">
                                      <p:cBhvr>
                                        <p:cTn id="113" dur="2000" fill="hold"/>
                                        <p:tgtEl>
                                          <p:spTgt spid="22"/>
                                        </p:tgtEl>
                                        <p:attrNameLst>
                                          <p:attrName>ppt_w</p:attrName>
                                        </p:attrNameLst>
                                      </p:cBhvr>
                                      <p:tavLst>
                                        <p:tav tm="0">
                                          <p:val>
                                            <p:fltVal val="0"/>
                                          </p:val>
                                        </p:tav>
                                        <p:tav tm="100000">
                                          <p:val>
                                            <p:strVal val="#ppt_w"/>
                                          </p:val>
                                        </p:tav>
                                      </p:tavLst>
                                    </p:anim>
                                    <p:anim calcmode="lin" valueType="num">
                                      <p:cBhvr>
                                        <p:cTn id="114" dur="2000" fill="hold"/>
                                        <p:tgtEl>
                                          <p:spTgt spid="22"/>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15" fill="hold">
                      <p:stCondLst>
                        <p:cond delay="indefinite"/>
                      </p:stCondLst>
                      <p:childTnLst>
                        <p:par>
                          <p:cTn id="116" fill="hold">
                            <p:stCondLst>
                              <p:cond delay="0"/>
                            </p:stCondLst>
                            <p:childTnLst>
                              <p:par>
                                <p:cTn id="117" presetID="63" presetClass="path" presetSubtype="0" accel="50000" decel="50000" fill="hold" nodeType="clickEffect">
                                  <p:stCondLst>
                                    <p:cond delay="0"/>
                                  </p:stCondLst>
                                  <p:childTnLst>
                                    <p:animMotion origin="layout" path="M -0.28264 -0.2544 L 0.0059 -0.2544 " pathEditMode="fixed" rAng="0" ptsTypes="AA">
                                      <p:cBhvr>
                                        <p:cTn id="118" dur="2000" fill="hold"/>
                                        <p:tgtEl>
                                          <p:spTgt spid="45"/>
                                        </p:tgtEl>
                                        <p:attrNameLst>
                                          <p:attrName>ppt_x</p:attrName>
                                          <p:attrName>ppt_y</p:attrName>
                                        </p:attrNameLst>
                                      </p:cBhvr>
                                      <p:rCtr x="144" y="0"/>
                                    </p:animMotion>
                                  </p:childTnLst>
                                </p:cTn>
                              </p:par>
                            </p:childTnLst>
                          </p:cTn>
                        </p:par>
                        <p:par>
                          <p:cTn id="119" fill="hold">
                            <p:stCondLst>
                              <p:cond delay="2000"/>
                            </p:stCondLst>
                            <p:childTnLst>
                              <p:par>
                                <p:cTn id="120" presetID="42" presetClass="path" presetSubtype="0" accel="50000" decel="50000" fill="hold" nodeType="afterEffect">
                                  <p:stCondLst>
                                    <p:cond delay="0"/>
                                  </p:stCondLst>
                                  <p:childTnLst>
                                    <p:animMotion origin="layout" path="M 2.77778E-7 -0.25417 L 2.77778E-7 0.00139 " pathEditMode="fixed" rAng="0" ptsTypes="AA">
                                      <p:cBhvr>
                                        <p:cTn id="121" dur="2000" fill="hold"/>
                                        <p:tgtEl>
                                          <p:spTgt spid="45"/>
                                        </p:tgtEl>
                                        <p:attrNameLst>
                                          <p:attrName>ppt_x</p:attrName>
                                          <p:attrName>ppt_y</p:attrName>
                                        </p:attrNameLst>
                                      </p:cBhvr>
                                      <p:rCtr x="0" y="128"/>
                                    </p:animMotion>
                                  </p:childTnLst>
                                </p:cTn>
                              </p:par>
                            </p:childTnLst>
                          </p:cTn>
                        </p:par>
                      </p:childTnLst>
                    </p:cTn>
                  </p:par>
                  <p:par>
                    <p:cTn id="122" fill="hold">
                      <p:stCondLst>
                        <p:cond delay="indefinite"/>
                      </p:stCondLst>
                      <p:childTnLst>
                        <p:par>
                          <p:cTn id="123" fill="hold">
                            <p:stCondLst>
                              <p:cond delay="0"/>
                            </p:stCondLst>
                            <p:childTnLst>
                              <p:par>
                                <p:cTn id="124" presetID="3" presetClass="exit" presetSubtype="10" fill="hold" nodeType="clickEffect">
                                  <p:stCondLst>
                                    <p:cond delay="0"/>
                                  </p:stCondLst>
                                  <p:childTnLst>
                                    <p:animEffect transition="out" filter="blinds(horizontal)">
                                      <p:cBhvr>
                                        <p:cTn id="125" dur="500"/>
                                        <p:tgtEl>
                                          <p:spTgt spid="52"/>
                                        </p:tgtEl>
                                      </p:cBhvr>
                                    </p:animEffect>
                                    <p:set>
                                      <p:cBhvr>
                                        <p:cTn id="126" dur="1" fill="hold">
                                          <p:stCondLst>
                                            <p:cond delay="499"/>
                                          </p:stCondLst>
                                        </p:cTn>
                                        <p:tgtEl>
                                          <p:spTgt spid="52"/>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53" presetClass="entr" presetSubtype="0" fill="hold" grpId="0" nodeType="click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2000" fill="hold"/>
                                        <p:tgtEl>
                                          <p:spTgt spid="26"/>
                                        </p:tgtEl>
                                        <p:attrNameLst>
                                          <p:attrName>ppt_w</p:attrName>
                                        </p:attrNameLst>
                                      </p:cBhvr>
                                      <p:tavLst>
                                        <p:tav tm="0">
                                          <p:val>
                                            <p:fltVal val="0"/>
                                          </p:val>
                                        </p:tav>
                                        <p:tav tm="100000">
                                          <p:val>
                                            <p:strVal val="#ppt_w"/>
                                          </p:val>
                                        </p:tav>
                                      </p:tavLst>
                                    </p:anim>
                                    <p:anim calcmode="lin" valueType="num">
                                      <p:cBhvr>
                                        <p:cTn id="132" dur="2000" fill="hold"/>
                                        <p:tgtEl>
                                          <p:spTgt spid="26"/>
                                        </p:tgtEl>
                                        <p:attrNameLst>
                                          <p:attrName>ppt_h</p:attrName>
                                        </p:attrNameLst>
                                      </p:cBhvr>
                                      <p:tavLst>
                                        <p:tav tm="0">
                                          <p:val>
                                            <p:fltVal val="0"/>
                                          </p:val>
                                        </p:tav>
                                        <p:tav tm="100000">
                                          <p:val>
                                            <p:strVal val="#ppt_h"/>
                                          </p:val>
                                        </p:tav>
                                      </p:tavLst>
                                    </p:anim>
                                    <p:animEffect transition="in" filter="fade">
                                      <p:cBhvr>
                                        <p:cTn id="133" dur="20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34" fill="hold">
                      <p:stCondLst>
                        <p:cond delay="indefinite"/>
                      </p:stCondLst>
                      <p:childTnLst>
                        <p:par>
                          <p:cTn id="135" fill="hold">
                            <p:stCondLst>
                              <p:cond delay="0"/>
                            </p:stCondLst>
                            <p:childTnLst>
                              <p:par>
                                <p:cTn id="136" presetID="53" presetClass="entr" presetSubtype="0" fill="hold" grpId="0" nodeType="clickEffect">
                                  <p:stCondLst>
                                    <p:cond delay="0"/>
                                  </p:stCondLst>
                                  <p:childTnLst>
                                    <p:set>
                                      <p:cBhvr>
                                        <p:cTn id="137" dur="1" fill="hold">
                                          <p:stCondLst>
                                            <p:cond delay="0"/>
                                          </p:stCondLst>
                                        </p:cTn>
                                        <p:tgtEl>
                                          <p:spTgt spid="27"/>
                                        </p:tgtEl>
                                        <p:attrNameLst>
                                          <p:attrName>style.visibility</p:attrName>
                                        </p:attrNameLst>
                                      </p:cBhvr>
                                      <p:to>
                                        <p:strVal val="visible"/>
                                      </p:to>
                                    </p:set>
                                    <p:anim calcmode="lin" valueType="num">
                                      <p:cBhvr>
                                        <p:cTn id="138" dur="2000" fill="hold"/>
                                        <p:tgtEl>
                                          <p:spTgt spid="27"/>
                                        </p:tgtEl>
                                        <p:attrNameLst>
                                          <p:attrName>ppt_w</p:attrName>
                                        </p:attrNameLst>
                                      </p:cBhvr>
                                      <p:tavLst>
                                        <p:tav tm="0">
                                          <p:val>
                                            <p:fltVal val="0"/>
                                          </p:val>
                                        </p:tav>
                                        <p:tav tm="100000">
                                          <p:val>
                                            <p:strVal val="#ppt_w"/>
                                          </p:val>
                                        </p:tav>
                                      </p:tavLst>
                                    </p:anim>
                                    <p:anim calcmode="lin" valueType="num">
                                      <p:cBhvr>
                                        <p:cTn id="139" dur="2000" fill="hold"/>
                                        <p:tgtEl>
                                          <p:spTgt spid="27"/>
                                        </p:tgtEl>
                                        <p:attrNameLst>
                                          <p:attrName>ppt_h</p:attrName>
                                        </p:attrNameLst>
                                      </p:cBhvr>
                                      <p:tavLst>
                                        <p:tav tm="0">
                                          <p:val>
                                            <p:fltVal val="0"/>
                                          </p:val>
                                        </p:tav>
                                        <p:tav tm="100000">
                                          <p:val>
                                            <p:strVal val="#ppt_h"/>
                                          </p:val>
                                        </p:tav>
                                      </p:tavLst>
                                    </p:anim>
                                    <p:animEffect transition="in" filter="fade">
                                      <p:cBhvr>
                                        <p:cTn id="140" dur="20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7" grpId="1" animBg="1"/>
      <p:bldP spid="18" grpId="0" animBg="1"/>
      <p:bldP spid="20" grpId="0" animBg="1"/>
      <p:bldP spid="22"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100" y="173742"/>
            <a:ext cx="9144000" cy="6150858"/>
          </a:xfrm>
          <a:prstGeom prst="rect">
            <a:avLst/>
          </a:prstGeom>
        </p:spPr>
      </p:pic>
      <p:sp>
        <p:nvSpPr>
          <p:cNvPr id="31" name="Rectangle 30"/>
          <p:cNvSpPr/>
          <p:nvPr/>
        </p:nvSpPr>
        <p:spPr>
          <a:xfrm>
            <a:off x="762000" y="2438400"/>
            <a:ext cx="7848600" cy="1752600"/>
          </a:xfrm>
          <a:prstGeom prst="rect">
            <a:avLst/>
          </a:prstGeom>
          <a:solidFill>
            <a:schemeClr val="tx2">
              <a:lumMod val="20000"/>
              <a:lumOff val="8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prstClr val="black"/>
                </a:solidFill>
                <a:latin typeface="NikoshBAN" pitchFamily="2" charset="0"/>
                <a:cs typeface="NikoshBAN" pitchFamily="2" charset="0"/>
              </a:rPr>
              <a:t> </a:t>
            </a:r>
            <a:r>
              <a:rPr lang="en-US" sz="4000" dirty="0" err="1" smtClean="0">
                <a:solidFill>
                  <a:prstClr val="black"/>
                </a:solidFill>
                <a:latin typeface="NikoshBAN" pitchFamily="2" charset="0"/>
                <a:cs typeface="NikoshBAN" pitchFamily="2" charset="0"/>
              </a:rPr>
              <a:t>স্লাইড</a:t>
            </a:r>
            <a:r>
              <a:rPr lang="en-US" sz="4000" dirty="0" smtClean="0">
                <a:solidFill>
                  <a:prstClr val="black"/>
                </a:solidFill>
                <a:latin typeface="NikoshBAN" pitchFamily="2" charset="0"/>
                <a:cs typeface="NikoshBAN" pitchFamily="2" charset="0"/>
              </a:rPr>
              <a:t> </a:t>
            </a:r>
            <a:r>
              <a:rPr lang="en-US" sz="4000" dirty="0" err="1">
                <a:solidFill>
                  <a:prstClr val="black"/>
                </a:solidFill>
                <a:latin typeface="NikoshBAN" pitchFamily="2" charset="0"/>
                <a:cs typeface="NikoshBAN" pitchFamily="2" charset="0"/>
              </a:rPr>
              <a:t>ক্যালিপার্সের</a:t>
            </a:r>
            <a:r>
              <a:rPr lang="en-US" sz="4000" dirty="0">
                <a:solidFill>
                  <a:prstClr val="black"/>
                </a:solidFill>
                <a:latin typeface="NikoshBAN" pitchFamily="2" charset="0"/>
                <a:cs typeface="NikoshBAN" pitchFamily="2" charset="0"/>
              </a:rPr>
              <a:t>  </a:t>
            </a:r>
            <a:r>
              <a:rPr lang="en-US" sz="4000" dirty="0" err="1">
                <a:solidFill>
                  <a:prstClr val="black"/>
                </a:solidFill>
                <a:latin typeface="NikoshBAN" pitchFamily="2" charset="0"/>
                <a:cs typeface="NikoshBAN" pitchFamily="2" charset="0"/>
              </a:rPr>
              <a:t>সাহায্যে</a:t>
            </a:r>
            <a:r>
              <a:rPr lang="en-US" sz="4000" dirty="0">
                <a:solidFill>
                  <a:prstClr val="black"/>
                </a:solidFill>
                <a:latin typeface="NikoshBAN" pitchFamily="2" charset="0"/>
                <a:cs typeface="NikoshBAN" pitchFamily="2" charset="0"/>
              </a:rPr>
              <a:t> </a:t>
            </a:r>
            <a:r>
              <a:rPr lang="en-US" sz="4000" dirty="0" err="1">
                <a:solidFill>
                  <a:prstClr val="black"/>
                </a:solidFill>
                <a:latin typeface="NikoshBAN" pitchFamily="2" charset="0"/>
                <a:cs typeface="NikoshBAN" pitchFamily="2" charset="0"/>
              </a:rPr>
              <a:t>বস্তুর</a:t>
            </a:r>
            <a:r>
              <a:rPr lang="en-US" sz="4000" dirty="0">
                <a:solidFill>
                  <a:prstClr val="black"/>
                </a:solidFill>
                <a:latin typeface="NikoshBAN" pitchFamily="2" charset="0"/>
                <a:cs typeface="NikoshBAN" pitchFamily="2" charset="0"/>
              </a:rPr>
              <a:t> </a:t>
            </a:r>
            <a:r>
              <a:rPr lang="en-US" sz="4000" dirty="0" err="1">
                <a:solidFill>
                  <a:prstClr val="black"/>
                </a:solidFill>
                <a:latin typeface="NikoshBAN" pitchFamily="2" charset="0"/>
                <a:cs typeface="NikoshBAN" pitchFamily="2" charset="0"/>
              </a:rPr>
              <a:t>দৈর্ঘ্য</a:t>
            </a:r>
            <a:r>
              <a:rPr lang="en-US" sz="4000" dirty="0">
                <a:solidFill>
                  <a:prstClr val="black"/>
                </a:solidFill>
                <a:latin typeface="NikoshBAN" pitchFamily="2" charset="0"/>
                <a:cs typeface="NikoshBAN" pitchFamily="2" charset="0"/>
              </a:rPr>
              <a:t> </a:t>
            </a:r>
            <a:r>
              <a:rPr lang="en-US" sz="4000" dirty="0" err="1">
                <a:solidFill>
                  <a:prstClr val="black"/>
                </a:solidFill>
                <a:latin typeface="NikoshBAN" pitchFamily="2" charset="0"/>
                <a:cs typeface="NikoshBAN" pitchFamily="2" charset="0"/>
              </a:rPr>
              <a:t>পরিমাপ</a:t>
            </a:r>
            <a:r>
              <a:rPr lang="en-US" sz="4000" dirty="0">
                <a:solidFill>
                  <a:prstClr val="black"/>
                </a:solidFill>
                <a:latin typeface="NikoshBAN" pitchFamily="2" charset="0"/>
                <a:cs typeface="NikoshBAN" pitchFamily="2" charset="0"/>
              </a:rPr>
              <a:t>।</a:t>
            </a:r>
            <a:endParaRPr lang="bn-BD" sz="4000" dirty="0">
              <a:solidFill>
                <a:prstClr val="black"/>
              </a:solidFill>
              <a:latin typeface="NikoshBAN" pitchFamily="2" charset="0"/>
              <a:cs typeface="NikoshBAN" pitchFamily="2" charset="0"/>
            </a:endParaRPr>
          </a:p>
        </p:txBody>
      </p:sp>
      <p:sp>
        <p:nvSpPr>
          <p:cNvPr id="6" name="Frame 5"/>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TextBox 4"/>
          <p:cNvSpPr txBox="1"/>
          <p:nvPr/>
        </p:nvSpPr>
        <p:spPr>
          <a:xfrm>
            <a:off x="914400" y="2362200"/>
            <a:ext cx="6906058" cy="584775"/>
          </a:xfrm>
          <a:prstGeom prst="rect">
            <a:avLst/>
          </a:prstGeom>
          <a:solidFill>
            <a:schemeClr val="accent1">
              <a:lumMod val="60000"/>
              <a:lumOff val="40000"/>
            </a:schemeClr>
          </a:solidFill>
        </p:spPr>
        <p:txBody>
          <a:bodyPr wrap="none" rtlCol="0">
            <a:spAutoFit/>
          </a:bodyPr>
          <a:lstStyle/>
          <a:p>
            <a:r>
              <a:rPr lang="en-US" sz="3200" dirty="0">
                <a:solidFill>
                  <a:prstClr val="black"/>
                </a:solidFill>
                <a:latin typeface="NikoshBAN" pitchFamily="2" charset="0"/>
                <a:cs typeface="NikoshBAN" pitchFamily="2" charset="0"/>
              </a:rPr>
              <a:t>স্লাইড ক্যালিপার্সের বিভিন্ন অংশ শনাক্ত </a:t>
            </a:r>
            <a:r>
              <a:rPr lang="en-US" sz="3200" dirty="0" err="1">
                <a:solidFill>
                  <a:prstClr val="black"/>
                </a:solidFill>
                <a:latin typeface="NikoshBAN" pitchFamily="2" charset="0"/>
                <a:cs typeface="NikoshBAN" pitchFamily="2" charset="0"/>
              </a:rPr>
              <a:t>করতে</a:t>
            </a:r>
            <a:r>
              <a:rPr lang="en-US" sz="3200" dirty="0">
                <a:solidFill>
                  <a:prstClr val="black"/>
                </a:solidFill>
                <a:latin typeface="NikoshBAN" pitchFamily="2" charset="0"/>
                <a:cs typeface="NikoshBAN" pitchFamily="2" charset="0"/>
              </a:rPr>
              <a:t> </a:t>
            </a:r>
            <a:r>
              <a:rPr lang="en-US" sz="3200" dirty="0" err="1">
                <a:solidFill>
                  <a:prstClr val="black"/>
                </a:solidFill>
                <a:latin typeface="NikoshBAN" pitchFamily="2" charset="0"/>
                <a:cs typeface="NikoshBAN" pitchFamily="2" charset="0"/>
              </a:rPr>
              <a:t>পারবে</a:t>
            </a:r>
            <a:r>
              <a:rPr lang="en-US" sz="3200" dirty="0">
                <a:solidFill>
                  <a:prstClr val="black"/>
                </a:solidFill>
                <a:latin typeface="NikoshBAN" pitchFamily="2" charset="0"/>
                <a:cs typeface="NikoshBAN" pitchFamily="2" charset="0"/>
              </a:rPr>
              <a:t>।</a:t>
            </a:r>
          </a:p>
        </p:txBody>
      </p:sp>
      <p:sp>
        <p:nvSpPr>
          <p:cNvPr id="8" name="TextBox 7"/>
          <p:cNvSpPr txBox="1"/>
          <p:nvPr/>
        </p:nvSpPr>
        <p:spPr>
          <a:xfrm>
            <a:off x="914400" y="3301425"/>
            <a:ext cx="6705600" cy="584775"/>
          </a:xfrm>
          <a:prstGeom prst="rect">
            <a:avLst/>
          </a:prstGeom>
          <a:solidFill>
            <a:schemeClr val="accent1">
              <a:lumMod val="60000"/>
              <a:lumOff val="40000"/>
            </a:schemeClr>
          </a:solidFill>
        </p:spPr>
        <p:txBody>
          <a:bodyPr wrap="square" rtlCol="0">
            <a:spAutoFit/>
          </a:bodyPr>
          <a:lstStyle/>
          <a:p>
            <a:r>
              <a:rPr lang="en-US" sz="3200" dirty="0" err="1">
                <a:solidFill>
                  <a:prstClr val="black"/>
                </a:solidFill>
                <a:latin typeface="NikoshBAN" pitchFamily="2" charset="0"/>
                <a:cs typeface="NikoshBAN" pitchFamily="2" charset="0"/>
              </a:rPr>
              <a:t>যান্ত্রিক</a:t>
            </a:r>
            <a:r>
              <a:rPr lang="en-US" sz="3200" dirty="0">
                <a:solidFill>
                  <a:prstClr val="black"/>
                </a:solidFill>
                <a:latin typeface="NikoshBAN" pitchFamily="2" charset="0"/>
                <a:cs typeface="NikoshBAN" pitchFamily="2" charset="0"/>
              </a:rPr>
              <a:t> </a:t>
            </a:r>
            <a:r>
              <a:rPr lang="en-US" sz="3200" dirty="0" err="1">
                <a:solidFill>
                  <a:prstClr val="black"/>
                </a:solidFill>
                <a:latin typeface="NikoshBAN" pitchFamily="2" charset="0"/>
                <a:cs typeface="NikoshBAN" pitchFamily="2" charset="0"/>
              </a:rPr>
              <a:t>ত্রুটি</a:t>
            </a:r>
            <a:r>
              <a:rPr lang="en-US" sz="3200" dirty="0">
                <a:solidFill>
                  <a:prstClr val="black"/>
                </a:solidFill>
                <a:latin typeface="NikoshBAN" pitchFamily="2" charset="0"/>
                <a:cs typeface="NikoshBAN" pitchFamily="2" charset="0"/>
              </a:rPr>
              <a:t> ও </a:t>
            </a:r>
            <a:r>
              <a:rPr lang="en-US" sz="3200" dirty="0" err="1">
                <a:solidFill>
                  <a:prstClr val="black"/>
                </a:solidFill>
                <a:latin typeface="NikoshBAN" pitchFamily="2" charset="0"/>
                <a:cs typeface="NikoshBAN" pitchFamily="2" charset="0"/>
              </a:rPr>
              <a:t>ভার্নিয়ার</a:t>
            </a:r>
            <a:r>
              <a:rPr lang="en-US" sz="3200" dirty="0">
                <a:solidFill>
                  <a:prstClr val="black"/>
                </a:solidFill>
                <a:latin typeface="NikoshBAN" pitchFamily="2" charset="0"/>
                <a:cs typeface="NikoshBAN" pitchFamily="2" charset="0"/>
              </a:rPr>
              <a:t> ধ্রুবক নির্ণয় </a:t>
            </a:r>
            <a:r>
              <a:rPr lang="en-US" sz="3200" dirty="0" err="1">
                <a:solidFill>
                  <a:prstClr val="black"/>
                </a:solidFill>
                <a:latin typeface="NikoshBAN" pitchFamily="2" charset="0"/>
                <a:cs typeface="NikoshBAN" pitchFamily="2" charset="0"/>
              </a:rPr>
              <a:t>করতে</a:t>
            </a:r>
            <a:r>
              <a:rPr lang="en-US" sz="3200" dirty="0">
                <a:solidFill>
                  <a:prstClr val="black"/>
                </a:solidFill>
                <a:latin typeface="NikoshBAN" pitchFamily="2" charset="0"/>
                <a:cs typeface="NikoshBAN" pitchFamily="2" charset="0"/>
              </a:rPr>
              <a:t> </a:t>
            </a:r>
            <a:r>
              <a:rPr lang="en-US" sz="3200" dirty="0" err="1">
                <a:solidFill>
                  <a:prstClr val="black"/>
                </a:solidFill>
                <a:latin typeface="NikoshBAN" pitchFamily="2" charset="0"/>
                <a:cs typeface="NikoshBAN" pitchFamily="2" charset="0"/>
              </a:rPr>
              <a:t>পারবে</a:t>
            </a:r>
            <a:r>
              <a:rPr lang="en-US" sz="3200" dirty="0">
                <a:solidFill>
                  <a:prstClr val="black"/>
                </a:solidFill>
                <a:latin typeface="NikoshBAN" pitchFamily="2" charset="0"/>
                <a:cs typeface="NikoshBAN" pitchFamily="2" charset="0"/>
              </a:rPr>
              <a:t>।</a:t>
            </a:r>
          </a:p>
        </p:txBody>
      </p:sp>
      <p:sp>
        <p:nvSpPr>
          <p:cNvPr id="11" name="TextBox 10"/>
          <p:cNvSpPr txBox="1"/>
          <p:nvPr/>
        </p:nvSpPr>
        <p:spPr>
          <a:xfrm>
            <a:off x="914400" y="4302839"/>
            <a:ext cx="7960834" cy="584775"/>
          </a:xfrm>
          <a:prstGeom prst="rect">
            <a:avLst/>
          </a:prstGeom>
          <a:solidFill>
            <a:schemeClr val="accent1">
              <a:lumMod val="60000"/>
              <a:lumOff val="40000"/>
            </a:schemeClr>
          </a:solidFill>
        </p:spPr>
        <p:txBody>
          <a:bodyPr wrap="none" rtlCol="0">
            <a:spAutoFit/>
          </a:bodyPr>
          <a:lstStyle/>
          <a:p>
            <a:r>
              <a:rPr lang="en-US" sz="3200" dirty="0">
                <a:solidFill>
                  <a:prstClr val="black"/>
                </a:solidFill>
                <a:latin typeface="NikoshBAN" pitchFamily="2" charset="0"/>
                <a:cs typeface="NikoshBAN" pitchFamily="2" charset="0"/>
              </a:rPr>
              <a:t>স্লাইড ক্যালিপার্সের সাহায্যে বস্তুর দৈর্ঘ্য পরিমাপ </a:t>
            </a:r>
            <a:r>
              <a:rPr lang="en-US" sz="3200" dirty="0" err="1">
                <a:solidFill>
                  <a:prstClr val="black"/>
                </a:solidFill>
                <a:latin typeface="NikoshBAN" pitchFamily="2" charset="0"/>
                <a:cs typeface="NikoshBAN" pitchFamily="2" charset="0"/>
              </a:rPr>
              <a:t>করতে</a:t>
            </a:r>
            <a:r>
              <a:rPr lang="en-US" sz="3200" dirty="0">
                <a:solidFill>
                  <a:prstClr val="black"/>
                </a:solidFill>
                <a:latin typeface="NikoshBAN" pitchFamily="2" charset="0"/>
                <a:cs typeface="NikoshBAN" pitchFamily="2" charset="0"/>
              </a:rPr>
              <a:t> </a:t>
            </a:r>
            <a:r>
              <a:rPr lang="en-US" sz="3200" dirty="0" err="1">
                <a:solidFill>
                  <a:prstClr val="black"/>
                </a:solidFill>
                <a:latin typeface="NikoshBAN" pitchFamily="2" charset="0"/>
                <a:cs typeface="NikoshBAN" pitchFamily="2" charset="0"/>
              </a:rPr>
              <a:t>পারবে</a:t>
            </a:r>
            <a:r>
              <a:rPr lang="en-US" sz="3200" dirty="0">
                <a:solidFill>
                  <a:prstClr val="black"/>
                </a:solidFill>
                <a:latin typeface="NikoshBAN" pitchFamily="2" charset="0"/>
                <a:cs typeface="NikoshBAN" pitchFamily="2" charset="0"/>
              </a:rPr>
              <a:t>।</a:t>
            </a:r>
          </a:p>
        </p:txBody>
      </p:sp>
      <p:sp>
        <p:nvSpPr>
          <p:cNvPr id="6" name="TextBox 5"/>
          <p:cNvSpPr txBox="1"/>
          <p:nvPr/>
        </p:nvSpPr>
        <p:spPr>
          <a:xfrm>
            <a:off x="1219200" y="1371600"/>
            <a:ext cx="4362092" cy="707886"/>
          </a:xfrm>
          <a:prstGeom prst="rect">
            <a:avLst/>
          </a:prstGeom>
          <a:solidFill>
            <a:schemeClr val="accent1">
              <a:lumMod val="60000"/>
              <a:lumOff val="40000"/>
            </a:schemeClr>
          </a:solidFill>
        </p:spPr>
        <p:txBody>
          <a:bodyPr wrap="none" rtlCol="0">
            <a:spAutoFit/>
          </a:bodyPr>
          <a:lstStyle/>
          <a:p>
            <a:r>
              <a:rPr lang="en-US" sz="4000" dirty="0" smtClean="0">
                <a:latin typeface="NikoshBAN" pitchFamily="2" charset="0"/>
                <a:cs typeface="NikoshBAN" pitchFamily="2" charset="0"/>
              </a:rPr>
              <a:t>এ </a:t>
            </a:r>
            <a:r>
              <a:rPr lang="en-US" sz="4000" dirty="0" err="1" smtClean="0">
                <a:latin typeface="NikoshBAN" pitchFamily="2" charset="0"/>
                <a:cs typeface="NikoshBAN" pitchFamily="2" charset="0"/>
              </a:rPr>
              <a:t>পাঠ</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শেষে</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শিক্ষার্থীরা</a:t>
            </a:r>
            <a:r>
              <a:rPr lang="en-US" sz="4000" dirty="0" smtClean="0">
                <a:latin typeface="NikoshBAN" pitchFamily="2" charset="0"/>
                <a:cs typeface="NikoshBAN" pitchFamily="2" charset="0"/>
                <a:sym typeface="Webdings"/>
              </a:rPr>
              <a:t>…</a:t>
            </a:r>
            <a:endParaRPr lang="en-US" sz="4000" dirty="0">
              <a:latin typeface="NikoshBAN" pitchFamily="2" charset="0"/>
              <a:cs typeface="NikoshBAN" pitchFamily="2" charset="0"/>
            </a:endParaRPr>
          </a:p>
        </p:txBody>
      </p:sp>
      <p:sp>
        <p:nvSpPr>
          <p:cNvPr id="9" name="TextBox 8"/>
          <p:cNvSpPr txBox="1"/>
          <p:nvPr/>
        </p:nvSpPr>
        <p:spPr>
          <a:xfrm>
            <a:off x="3657600" y="457200"/>
            <a:ext cx="1478290" cy="646331"/>
          </a:xfrm>
          <a:prstGeom prst="rect">
            <a:avLst/>
          </a:prstGeom>
          <a:solidFill>
            <a:schemeClr val="tx2">
              <a:lumMod val="40000"/>
              <a:lumOff val="60000"/>
            </a:schemeClr>
          </a:solidFill>
        </p:spPr>
        <p:txBody>
          <a:bodyPr wrap="none" rtlCol="0">
            <a:spAutoFit/>
          </a:bodyPr>
          <a:lstStyle/>
          <a:p>
            <a:r>
              <a:rPr lang="bn-BD" sz="3600" dirty="0" smtClean="0">
                <a:latin typeface="NikoshBAN" pitchFamily="2" charset="0"/>
                <a:cs typeface="NikoshBAN" pitchFamily="2" charset="0"/>
              </a:rPr>
              <a:t>শিখনফল</a:t>
            </a:r>
            <a:endParaRPr lang="en-US" sz="3600" dirty="0">
              <a:latin typeface="NikoshBAN" pitchFamily="2" charset="0"/>
              <a:cs typeface="NikoshBAN" pitchFamily="2" charset="0"/>
            </a:endParaRPr>
          </a:p>
        </p:txBody>
      </p:sp>
      <p:sp>
        <p:nvSpPr>
          <p:cNvPr id="7" name="Frame 6"/>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1" name="Snip Single Corner Rectangle 10"/>
          <p:cNvSpPr/>
          <p:nvPr/>
        </p:nvSpPr>
        <p:spPr>
          <a:xfrm>
            <a:off x="7620000" y="2408380"/>
            <a:ext cx="1447800" cy="76200"/>
          </a:xfrm>
          <a:prstGeom prst="snip1Rect">
            <a:avLst>
              <a:gd name="adj" fmla="val 5000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descr="Main_Scale.gif"/>
          <p:cNvPicPr>
            <a:picLocks noChangeAspect="1"/>
          </p:cNvPicPr>
          <p:nvPr/>
        </p:nvPicPr>
        <p:blipFill>
          <a:blip r:embed="rId3" cstate="print">
            <a:lum contrast="-10000"/>
          </a:blip>
          <a:stretch>
            <a:fillRect/>
          </a:stretch>
        </p:blipFill>
        <p:spPr>
          <a:xfrm>
            <a:off x="305528" y="1451681"/>
            <a:ext cx="8077200" cy="2918652"/>
          </a:xfrm>
          <a:prstGeom prst="rect">
            <a:avLst/>
          </a:prstGeom>
          <a:effectLst>
            <a:outerShdw blurRad="50800" dist="38100" dir="2700000" algn="tl" rotWithShape="0">
              <a:prstClr val="black">
                <a:alpha val="40000"/>
              </a:prstClr>
            </a:outerShdw>
          </a:effectLst>
        </p:spPr>
      </p:pic>
      <p:grpSp>
        <p:nvGrpSpPr>
          <p:cNvPr id="2" name="Group 19"/>
          <p:cNvGrpSpPr/>
          <p:nvPr/>
        </p:nvGrpSpPr>
        <p:grpSpPr>
          <a:xfrm>
            <a:off x="1531980" y="838200"/>
            <a:ext cx="2507348" cy="1299623"/>
            <a:chOff x="1759852" y="838200"/>
            <a:chExt cx="2507348" cy="1299623"/>
          </a:xfrm>
          <a:solidFill>
            <a:srgbClr val="002060"/>
          </a:solidFill>
        </p:grpSpPr>
        <p:sp>
          <p:nvSpPr>
            <p:cNvPr id="14" name="Down Arrow 13"/>
            <p:cNvSpPr/>
            <p:nvPr/>
          </p:nvSpPr>
          <p:spPr>
            <a:xfrm rot="2286043">
              <a:off x="1759852" y="994823"/>
              <a:ext cx="381000" cy="114300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a:off x="2133600" y="838200"/>
              <a:ext cx="2133600" cy="523220"/>
            </a:xfrm>
            <a:prstGeom prst="rect">
              <a:avLst/>
            </a:prstGeom>
            <a:grpFill/>
          </p:spPr>
          <p:txBody>
            <a:bodyPr wrap="square" rtlCol="0">
              <a:spAutoFit/>
            </a:bodyPr>
            <a:lstStyle/>
            <a:p>
              <a:r>
                <a:rPr lang="bn-BD" sz="2800" dirty="0">
                  <a:solidFill>
                    <a:prstClr val="white"/>
                  </a:solidFill>
                  <a:latin typeface="NikoshBAN" pitchFamily="2" charset="0"/>
                  <a:cs typeface="NikoshBAN" pitchFamily="2" charset="0"/>
                </a:rPr>
                <a:t>প্রধান বা মূল স্কেল </a:t>
              </a:r>
              <a:r>
                <a:rPr lang="bn-BD" sz="2000" dirty="0">
                  <a:solidFill>
                    <a:prstClr val="white"/>
                  </a:solidFill>
                  <a:latin typeface="NikoshBAN" pitchFamily="2" charset="0"/>
                  <a:cs typeface="NikoshBAN" pitchFamily="2" charset="0"/>
                </a:rPr>
                <a:t> </a:t>
              </a:r>
              <a:endParaRPr lang="en-US" sz="2000" dirty="0">
                <a:solidFill>
                  <a:prstClr val="white"/>
                </a:solidFill>
                <a:latin typeface="NikoshBAN" pitchFamily="2" charset="0"/>
                <a:cs typeface="NikoshBAN" pitchFamily="2" charset="0"/>
              </a:endParaRPr>
            </a:p>
          </p:txBody>
        </p:sp>
      </p:grpSp>
      <p:grpSp>
        <p:nvGrpSpPr>
          <p:cNvPr id="3" name="Group 7"/>
          <p:cNvGrpSpPr/>
          <p:nvPr/>
        </p:nvGrpSpPr>
        <p:grpSpPr>
          <a:xfrm>
            <a:off x="5570580" y="3048000"/>
            <a:ext cx="2126348" cy="1299623"/>
            <a:chOff x="1759852" y="838200"/>
            <a:chExt cx="2126348" cy="1299623"/>
          </a:xfrm>
          <a:solidFill>
            <a:srgbClr val="002060"/>
          </a:solidFill>
        </p:grpSpPr>
        <p:sp>
          <p:nvSpPr>
            <p:cNvPr id="9" name="Down Arrow 8"/>
            <p:cNvSpPr/>
            <p:nvPr/>
          </p:nvSpPr>
          <p:spPr>
            <a:xfrm rot="2286043">
              <a:off x="1759852" y="994823"/>
              <a:ext cx="381000" cy="114300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2133600" y="838200"/>
              <a:ext cx="1752600" cy="523220"/>
            </a:xfrm>
            <a:prstGeom prst="rect">
              <a:avLst/>
            </a:prstGeom>
            <a:grpFill/>
          </p:spPr>
          <p:txBody>
            <a:bodyPr wrap="square" rtlCol="0">
              <a:spAutoFit/>
            </a:bodyPr>
            <a:lstStyle/>
            <a:p>
              <a:r>
                <a:rPr lang="bn-BD" sz="2800" dirty="0">
                  <a:solidFill>
                    <a:prstClr val="white"/>
                  </a:solidFill>
                  <a:latin typeface="NikoshBAN" pitchFamily="2" charset="0"/>
                  <a:cs typeface="NikoshBAN" pitchFamily="2" charset="0"/>
                </a:rPr>
                <a:t>ভার্নিয়ার স্কেল </a:t>
              </a:r>
              <a:r>
                <a:rPr lang="bn-BD" sz="2000" dirty="0">
                  <a:solidFill>
                    <a:prstClr val="white"/>
                  </a:solidFill>
                  <a:latin typeface="NikoshBAN" pitchFamily="2" charset="0"/>
                  <a:cs typeface="NikoshBAN" pitchFamily="2" charset="0"/>
                </a:rPr>
                <a:t> </a:t>
              </a:r>
              <a:endParaRPr lang="en-US" sz="2000" dirty="0">
                <a:solidFill>
                  <a:prstClr val="white"/>
                </a:solidFill>
                <a:latin typeface="NikoshBAN" pitchFamily="2" charset="0"/>
                <a:cs typeface="NikoshBAN" pitchFamily="2" charset="0"/>
              </a:endParaRPr>
            </a:p>
          </p:txBody>
        </p:sp>
      </p:grpSp>
      <p:grpSp>
        <p:nvGrpSpPr>
          <p:cNvPr id="6" name="Group 28"/>
          <p:cNvGrpSpPr/>
          <p:nvPr/>
        </p:nvGrpSpPr>
        <p:grpSpPr>
          <a:xfrm>
            <a:off x="704851" y="2743201"/>
            <a:ext cx="2114549" cy="2590799"/>
            <a:chOff x="793533" y="2971800"/>
            <a:chExt cx="2133599" cy="3011507"/>
          </a:xfrm>
          <a:solidFill>
            <a:srgbClr val="002060"/>
          </a:solidFill>
        </p:grpSpPr>
        <p:sp>
          <p:nvSpPr>
            <p:cNvPr id="15" name="Right Brace 14"/>
            <p:cNvSpPr/>
            <p:nvPr/>
          </p:nvSpPr>
          <p:spPr>
            <a:xfrm rot="5400000">
              <a:off x="1767500" y="2857500"/>
              <a:ext cx="228600" cy="457200"/>
            </a:xfrm>
            <a:prstGeom prst="rightBrace">
              <a:avLst>
                <a:gd name="adj1" fmla="val 30000"/>
                <a:gd name="adj2" fmla="val 52598"/>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7" name="Straight Connector 16"/>
            <p:cNvCxnSpPr/>
            <p:nvPr/>
          </p:nvCxnSpPr>
          <p:spPr>
            <a:xfrm rot="16260000" flipV="1">
              <a:off x="950976" y="4091447"/>
              <a:ext cx="1840675" cy="34831"/>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93533" y="5029200"/>
              <a:ext cx="2133599" cy="954107"/>
            </a:xfrm>
            <a:prstGeom prst="rect">
              <a:avLst/>
            </a:prstGeom>
            <a:grpFill/>
            <a:ln>
              <a:noFill/>
            </a:ln>
          </p:spPr>
          <p:txBody>
            <a:bodyPr wrap="square" rtlCol="0">
              <a:spAutoFit/>
            </a:bodyPr>
            <a:lstStyle/>
            <a:p>
              <a:r>
                <a:rPr lang="bn-BD" sz="2800" dirty="0">
                  <a:solidFill>
                    <a:prstClr val="white"/>
                  </a:solidFill>
                  <a:latin typeface="NikoshBAN" pitchFamily="2" charset="0"/>
                  <a:cs typeface="NikoshBAN" pitchFamily="2" charset="0"/>
                </a:rPr>
                <a:t>১ সেন্টিমিটার </a:t>
              </a:r>
            </a:p>
            <a:p>
              <a:r>
                <a:rPr lang="bn-BD" sz="2800" dirty="0">
                  <a:solidFill>
                    <a:prstClr val="white"/>
                  </a:solidFill>
                  <a:latin typeface="NikoshBAN" pitchFamily="2" charset="0"/>
                  <a:cs typeface="NikoshBAN" pitchFamily="2" charset="0"/>
                </a:rPr>
                <a:t>বা ১০ মিলিমিটার </a:t>
              </a:r>
              <a:endParaRPr lang="en-US" sz="2800" dirty="0">
                <a:solidFill>
                  <a:prstClr val="white"/>
                </a:solidFill>
                <a:latin typeface="NikoshBAN" pitchFamily="2" charset="0"/>
                <a:cs typeface="NikoshBAN" pitchFamily="2" charset="0"/>
              </a:endParaRPr>
            </a:p>
          </p:txBody>
        </p:sp>
      </p:grpSp>
      <p:pic>
        <p:nvPicPr>
          <p:cNvPr id="5" name="Picture 4" descr="Vernier.gif"/>
          <p:cNvPicPr>
            <a:picLocks noChangeAspect="1"/>
          </p:cNvPicPr>
          <p:nvPr/>
        </p:nvPicPr>
        <p:blipFill>
          <a:blip r:embed="rId4" cstate="print">
            <a:lum contrast="-10000"/>
          </a:blip>
          <a:stretch>
            <a:fillRect/>
          </a:stretch>
        </p:blipFill>
        <p:spPr>
          <a:xfrm>
            <a:off x="3008926" y="3352800"/>
            <a:ext cx="2959378" cy="2918652"/>
          </a:xfrm>
          <a:prstGeom prst="rect">
            <a:avLst/>
          </a:prstGeom>
          <a:effectLst>
            <a:outerShdw blurRad="50800" dist="38100" dir="2700000" algn="tl" rotWithShape="0">
              <a:prstClr val="black">
                <a:alpha val="40000"/>
              </a:prstClr>
            </a:outerShdw>
          </a:effectLst>
        </p:spPr>
      </p:pic>
      <p:grpSp>
        <p:nvGrpSpPr>
          <p:cNvPr id="7" name="Group 29"/>
          <p:cNvGrpSpPr/>
          <p:nvPr/>
        </p:nvGrpSpPr>
        <p:grpSpPr>
          <a:xfrm>
            <a:off x="5456280" y="723900"/>
            <a:ext cx="2126348" cy="1299623"/>
            <a:chOff x="1759852" y="838200"/>
            <a:chExt cx="2126348" cy="1299623"/>
          </a:xfrm>
          <a:solidFill>
            <a:srgbClr val="002060"/>
          </a:solidFill>
        </p:grpSpPr>
        <p:sp>
          <p:nvSpPr>
            <p:cNvPr id="31" name="Down Arrow 30"/>
            <p:cNvSpPr/>
            <p:nvPr/>
          </p:nvSpPr>
          <p:spPr>
            <a:xfrm rot="2286043">
              <a:off x="1759852" y="994823"/>
              <a:ext cx="381000" cy="114300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TextBox 31"/>
            <p:cNvSpPr txBox="1"/>
            <p:nvPr/>
          </p:nvSpPr>
          <p:spPr>
            <a:xfrm>
              <a:off x="2133600" y="838200"/>
              <a:ext cx="1752600" cy="523220"/>
            </a:xfrm>
            <a:prstGeom prst="rect">
              <a:avLst/>
            </a:prstGeom>
            <a:grpFill/>
          </p:spPr>
          <p:txBody>
            <a:bodyPr wrap="square" rtlCol="0">
              <a:spAutoFit/>
            </a:bodyPr>
            <a:lstStyle/>
            <a:p>
              <a:r>
                <a:rPr lang="bn-BD" sz="2800" dirty="0">
                  <a:solidFill>
                    <a:prstClr val="white"/>
                  </a:solidFill>
                  <a:latin typeface="NikoshBAN" pitchFamily="2" charset="0"/>
                  <a:cs typeface="NikoshBAN" pitchFamily="2" charset="0"/>
                </a:rPr>
                <a:t>ভার্নিয়ার স্কেল </a:t>
              </a:r>
              <a:r>
                <a:rPr lang="bn-BD" sz="2000" dirty="0">
                  <a:solidFill>
                    <a:prstClr val="white"/>
                  </a:solidFill>
                  <a:latin typeface="NikoshBAN" pitchFamily="2" charset="0"/>
                  <a:cs typeface="NikoshBAN" pitchFamily="2" charset="0"/>
                </a:rPr>
                <a:t> </a:t>
              </a:r>
              <a:endParaRPr lang="en-US" sz="2000" dirty="0">
                <a:solidFill>
                  <a:prstClr val="white"/>
                </a:solidFill>
                <a:latin typeface="NikoshBAN" pitchFamily="2" charset="0"/>
                <a:cs typeface="NikoshBAN" pitchFamily="2" charset="0"/>
              </a:endParaRPr>
            </a:p>
          </p:txBody>
        </p:sp>
      </p:grpSp>
      <p:grpSp>
        <p:nvGrpSpPr>
          <p:cNvPr id="8" name="Group 24"/>
          <p:cNvGrpSpPr/>
          <p:nvPr/>
        </p:nvGrpSpPr>
        <p:grpSpPr>
          <a:xfrm>
            <a:off x="389974" y="2757237"/>
            <a:ext cx="5295039" cy="3418820"/>
            <a:chOff x="590550" y="2781300"/>
            <a:chExt cx="5295039" cy="3418820"/>
          </a:xfrm>
          <a:solidFill>
            <a:srgbClr val="002060"/>
          </a:solidFill>
        </p:grpSpPr>
        <p:cxnSp>
          <p:nvCxnSpPr>
            <p:cNvPr id="22" name="Straight Arrow Connector 21"/>
            <p:cNvCxnSpPr/>
            <p:nvPr/>
          </p:nvCxnSpPr>
          <p:spPr>
            <a:xfrm rot="5400000" flipH="1" flipV="1">
              <a:off x="1543845" y="4266406"/>
              <a:ext cx="2971799" cy="1588"/>
            </a:xfrm>
            <a:prstGeom prst="straightConnector1">
              <a:avLst/>
            </a:prstGeom>
            <a:grpFill/>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90550" y="5676900"/>
              <a:ext cx="5295039" cy="523220"/>
            </a:xfrm>
            <a:prstGeom prst="rect">
              <a:avLst/>
            </a:prstGeom>
            <a:grpFill/>
          </p:spPr>
          <p:txBody>
            <a:bodyPr wrap="none" rtlCol="0">
              <a:spAutoFit/>
            </a:bodyPr>
            <a:lstStyle/>
            <a:p>
              <a:r>
                <a:rPr lang="bn-BD" sz="2800" dirty="0">
                  <a:solidFill>
                    <a:prstClr val="white"/>
                  </a:solidFill>
                  <a:latin typeface="NikoshBAN" pitchFamily="2" charset="0"/>
                  <a:cs typeface="NikoshBAN" pitchFamily="2" charset="0"/>
                </a:rPr>
                <a:t>প্রধান স্কেলের ক্ষুদ্রতম এক ভাগ = ১ মিলিমিটার</a:t>
              </a:r>
              <a:endParaRPr lang="en-US" sz="2800" dirty="0">
                <a:solidFill>
                  <a:prstClr val="white"/>
                </a:solidFill>
                <a:latin typeface="NikoshBAN" pitchFamily="2" charset="0"/>
                <a:cs typeface="NikoshBAN" pitchFamily="2" charset="0"/>
              </a:endParaRPr>
            </a:p>
          </p:txBody>
        </p:sp>
      </p:grpSp>
      <p:grpSp>
        <p:nvGrpSpPr>
          <p:cNvPr id="12" name="Group 35"/>
          <p:cNvGrpSpPr/>
          <p:nvPr/>
        </p:nvGrpSpPr>
        <p:grpSpPr>
          <a:xfrm>
            <a:off x="6096000" y="2362200"/>
            <a:ext cx="1111101" cy="3190220"/>
            <a:chOff x="6422065" y="2362200"/>
            <a:chExt cx="1187301" cy="3190220"/>
          </a:xfrm>
        </p:grpSpPr>
        <p:grpSp>
          <p:nvGrpSpPr>
            <p:cNvPr id="13" name="Group 33"/>
            <p:cNvGrpSpPr/>
            <p:nvPr/>
          </p:nvGrpSpPr>
          <p:grpSpPr>
            <a:xfrm>
              <a:off x="6422065" y="2362200"/>
              <a:ext cx="1187301" cy="2667000"/>
              <a:chOff x="6422065" y="2362200"/>
              <a:chExt cx="1187301" cy="2667000"/>
            </a:xfrm>
          </p:grpSpPr>
          <p:sp>
            <p:nvSpPr>
              <p:cNvPr id="27" name="Right Brace 26"/>
              <p:cNvSpPr/>
              <p:nvPr/>
            </p:nvSpPr>
            <p:spPr>
              <a:xfrm rot="5400000">
                <a:off x="6787116" y="1997149"/>
                <a:ext cx="457200" cy="1187301"/>
              </a:xfrm>
              <a:prstGeom prst="rightBrace">
                <a:avLst>
                  <a:gd name="adj1" fmla="val 27631"/>
                  <a:gd name="adj2" fmla="val 48684"/>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33" name="Straight Connector 32"/>
              <p:cNvCxnSpPr>
                <a:stCxn id="27" idx="1"/>
              </p:cNvCxnSpPr>
              <p:nvPr/>
            </p:nvCxnSpPr>
            <p:spPr>
              <a:xfrm rot="16200000" flipH="1" flipV="1">
                <a:off x="5915971" y="3913829"/>
                <a:ext cx="2209800" cy="2094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6553200" y="5029200"/>
              <a:ext cx="894797" cy="523220"/>
            </a:xfrm>
            <a:prstGeom prst="rect">
              <a:avLst/>
            </a:prstGeom>
            <a:solidFill>
              <a:srgbClr val="002060"/>
            </a:solidFill>
          </p:spPr>
          <p:txBody>
            <a:bodyPr wrap="none" rtlCol="0">
              <a:spAutoFit/>
            </a:bodyPr>
            <a:lstStyle/>
            <a:p>
              <a:r>
                <a:rPr lang="bn-BD" sz="2800" dirty="0">
                  <a:solidFill>
                    <a:prstClr val="white"/>
                  </a:solidFill>
                  <a:latin typeface="NikoshBAN" pitchFamily="2" charset="0"/>
                  <a:cs typeface="NikoshBAN" pitchFamily="2" charset="0"/>
                </a:rPr>
                <a:t>১ ইঞ্চি</a:t>
              </a:r>
              <a:endParaRPr lang="en-US" sz="2800" dirty="0">
                <a:solidFill>
                  <a:prstClr val="white"/>
                </a:solidFill>
                <a:latin typeface="NikoshBAN" pitchFamily="2" charset="0"/>
                <a:cs typeface="NikoshBAN" pitchFamily="2" charset="0"/>
              </a:endParaRPr>
            </a:p>
          </p:txBody>
        </p:sp>
      </p:grpSp>
      <p:grpSp>
        <p:nvGrpSpPr>
          <p:cNvPr id="16" name="Group 42"/>
          <p:cNvGrpSpPr/>
          <p:nvPr/>
        </p:nvGrpSpPr>
        <p:grpSpPr>
          <a:xfrm>
            <a:off x="230716" y="2735240"/>
            <a:ext cx="2702984" cy="1818620"/>
            <a:chOff x="228600" y="5648980"/>
            <a:chExt cx="2702984" cy="1818620"/>
          </a:xfrm>
        </p:grpSpPr>
        <p:sp>
          <p:nvSpPr>
            <p:cNvPr id="28" name="TextBox 27"/>
            <p:cNvSpPr txBox="1"/>
            <p:nvPr/>
          </p:nvSpPr>
          <p:spPr>
            <a:xfrm>
              <a:off x="228600" y="6944380"/>
              <a:ext cx="2702984" cy="523220"/>
            </a:xfrm>
            <a:prstGeom prst="rect">
              <a:avLst/>
            </a:prstGeom>
            <a:solidFill>
              <a:srgbClr val="002060"/>
            </a:solidFill>
          </p:spPr>
          <p:txBody>
            <a:bodyPr wrap="none" rtlCol="0">
              <a:spAutoFit/>
            </a:bodyPr>
            <a:lstStyle/>
            <a:p>
              <a:r>
                <a:rPr lang="en-US" sz="2800" dirty="0">
                  <a:solidFill>
                    <a:prstClr val="white"/>
                  </a:solidFill>
                  <a:latin typeface="NikoshBAN" pitchFamily="2" charset="0"/>
                  <a:cs typeface="NikoshBAN" pitchFamily="2" charset="0"/>
                </a:rPr>
                <a:t>প্রধান স্কেলের শূন্য দাগ</a:t>
              </a:r>
            </a:p>
          </p:txBody>
        </p:sp>
        <p:cxnSp>
          <p:nvCxnSpPr>
            <p:cNvPr id="38" name="Straight Arrow Connector 37"/>
            <p:cNvCxnSpPr>
              <a:stCxn id="28" idx="0"/>
            </p:cNvCxnSpPr>
            <p:nvPr/>
          </p:nvCxnSpPr>
          <p:spPr>
            <a:xfrm rot="16200000" flipV="1">
              <a:off x="922338" y="6286626"/>
              <a:ext cx="1295400" cy="2010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46"/>
          <p:cNvGrpSpPr/>
          <p:nvPr/>
        </p:nvGrpSpPr>
        <p:grpSpPr>
          <a:xfrm>
            <a:off x="2689321" y="4691702"/>
            <a:ext cx="3052439" cy="1502985"/>
            <a:chOff x="6472560" y="5424600"/>
            <a:chExt cx="3052439" cy="1502985"/>
          </a:xfrm>
        </p:grpSpPr>
        <p:sp>
          <p:nvSpPr>
            <p:cNvPr id="41" name="TextBox 40"/>
            <p:cNvSpPr txBox="1"/>
            <p:nvPr/>
          </p:nvSpPr>
          <p:spPr>
            <a:xfrm>
              <a:off x="6472560" y="6404365"/>
              <a:ext cx="3052439" cy="523220"/>
            </a:xfrm>
            <a:prstGeom prst="rect">
              <a:avLst/>
            </a:prstGeom>
            <a:solidFill>
              <a:srgbClr val="002060"/>
            </a:solidFill>
          </p:spPr>
          <p:txBody>
            <a:bodyPr wrap="square" rtlCol="0">
              <a:spAutoFit/>
            </a:bodyPr>
            <a:lstStyle/>
            <a:p>
              <a:r>
                <a:rPr lang="en-US" sz="2800" dirty="0">
                  <a:solidFill>
                    <a:prstClr val="white"/>
                  </a:solidFill>
                  <a:latin typeface="NikoshBAN" pitchFamily="2" charset="0"/>
                  <a:cs typeface="NikoshBAN" pitchFamily="2" charset="0"/>
                </a:rPr>
                <a:t> </a:t>
              </a:r>
              <a:r>
                <a:rPr lang="bn-BD" sz="2800" dirty="0">
                  <a:solidFill>
                    <a:prstClr val="white"/>
                  </a:solidFill>
                  <a:latin typeface="NikoshBAN" pitchFamily="2" charset="0"/>
                  <a:cs typeface="NikoshBAN" pitchFamily="2" charset="0"/>
                </a:rPr>
                <a:t>ভার্নিয়ার </a:t>
              </a:r>
              <a:r>
                <a:rPr lang="en-US" sz="2800" dirty="0">
                  <a:solidFill>
                    <a:prstClr val="white"/>
                  </a:solidFill>
                  <a:latin typeface="NikoshBAN" pitchFamily="2" charset="0"/>
                  <a:cs typeface="NikoshBAN" pitchFamily="2" charset="0"/>
                </a:rPr>
                <a:t>স্কেলের শূন্য দাগ</a:t>
              </a:r>
            </a:p>
          </p:txBody>
        </p:sp>
        <p:cxnSp>
          <p:nvCxnSpPr>
            <p:cNvPr id="42" name="Straight Arrow Connector 41"/>
            <p:cNvCxnSpPr/>
            <p:nvPr/>
          </p:nvCxnSpPr>
          <p:spPr>
            <a:xfrm rot="16200000" flipV="1">
              <a:off x="7404710" y="5944690"/>
              <a:ext cx="1052400" cy="1221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34" name="Frame 33"/>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iterate type="lt">
                                    <p:tmPct val="0"/>
                                  </p:iterate>
                                  <p:childTnLst>
                                    <p:set>
                                      <p:cBhvr>
                                        <p:cTn id="13" dur="1" fill="hold">
                                          <p:stCondLst>
                                            <p:cond delay="0"/>
                                          </p:stCondLst>
                                        </p:cTn>
                                        <p:tgtEl>
                                          <p:spTgt spid="2"/>
                                        </p:tgtEl>
                                        <p:attrNameLst>
                                          <p:attrName>style.visibility</p:attrName>
                                        </p:attrNameLst>
                                      </p:cBhvr>
                                      <p:to>
                                        <p:strVal val="visible"/>
                                      </p:to>
                                    </p:set>
                                    <p:animEffect transition="in" filter="wipe(up)">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20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2000" fill="hold"/>
                                        <p:tgtEl>
                                          <p:spTgt spid="5"/>
                                        </p:tgtEl>
                                        <p:attrNameLst>
                                          <p:attrName>ppt_w</p:attrName>
                                        </p:attrNameLst>
                                      </p:cBhvr>
                                      <p:tavLst>
                                        <p:tav tm="0">
                                          <p:val>
                                            <p:fltVal val="0"/>
                                          </p:val>
                                        </p:tav>
                                        <p:tav tm="100000">
                                          <p:val>
                                            <p:strVal val="#ppt_w"/>
                                          </p:val>
                                        </p:tav>
                                      </p:tavLst>
                                    </p:anim>
                                    <p:anim calcmode="lin" valueType="num">
                                      <p:cBhvr>
                                        <p:cTn id="25" dur="2000" fill="hold"/>
                                        <p:tgtEl>
                                          <p:spTgt spid="5"/>
                                        </p:tgtEl>
                                        <p:attrNameLst>
                                          <p:attrName>ppt_h</p:attrName>
                                        </p:attrNameLst>
                                      </p:cBhvr>
                                      <p:tavLst>
                                        <p:tav tm="0">
                                          <p:val>
                                            <p:fltVal val="0"/>
                                          </p:val>
                                        </p:tav>
                                        <p:tav tm="100000">
                                          <p:val>
                                            <p:strVal val="#ppt_h"/>
                                          </p:val>
                                        </p:tav>
                                      </p:tavLst>
                                    </p:anim>
                                    <p:animEffect transition="in" filter="fade">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iterate type="lt">
                                    <p:tmPct val="0"/>
                                  </p:iterate>
                                  <p:childTnLst>
                                    <p:set>
                                      <p:cBhvr>
                                        <p:cTn id="30" dur="1" fill="hold">
                                          <p:stCondLst>
                                            <p:cond delay="0"/>
                                          </p:stCondLst>
                                        </p:cTn>
                                        <p:tgtEl>
                                          <p:spTgt spid="3"/>
                                        </p:tgtEl>
                                        <p:attrNameLst>
                                          <p:attrName>style.visibility</p:attrName>
                                        </p:attrNameLst>
                                      </p:cBhvr>
                                      <p:to>
                                        <p:strVal val="visible"/>
                                      </p:to>
                                    </p:set>
                                    <p:animEffect transition="in" filter="wipe(up)">
                                      <p:cBhvr>
                                        <p:cTn id="31" dur="1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2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9" presetClass="exit" presetSubtype="0" fill="hold" nodeType="clickEffect">
                                  <p:stCondLst>
                                    <p:cond delay="0"/>
                                  </p:stCondLst>
                                  <p:iterate type="lt">
                                    <p:tmPct val="0"/>
                                  </p:iterate>
                                  <p:childTnLst>
                                    <p:animEffect transition="out" filter="dissolve">
                                      <p:cBhvr>
                                        <p:cTn id="40" dur="500"/>
                                        <p:tgtEl>
                                          <p:spTgt spid="3"/>
                                        </p:tgtEl>
                                      </p:cBhvr>
                                    </p:animEffect>
                                    <p:set>
                                      <p:cBhvr>
                                        <p:cTn id="41" dur="1" fill="hold">
                                          <p:stCondLst>
                                            <p:cond delay="499"/>
                                          </p:stCondLst>
                                        </p:cTn>
                                        <p:tgtEl>
                                          <p:spTgt spid="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64" presetClass="path" presetSubtype="0" accel="50000" decel="50000" fill="hold" nodeType="clickEffect">
                                  <p:stCondLst>
                                    <p:cond delay="0"/>
                                  </p:stCondLst>
                                  <p:childTnLst>
                                    <p:animMotion origin="layout" path="M 1.38889E-6 -0.00995 L 1.38889E-6 -0.27662 " pathEditMode="fixed" rAng="0" ptsTypes="AA">
                                      <p:cBhvr>
                                        <p:cTn id="45" dur="3000" fill="hold"/>
                                        <p:tgtEl>
                                          <p:spTgt spid="5"/>
                                        </p:tgtEl>
                                        <p:attrNameLst>
                                          <p:attrName>ppt_x</p:attrName>
                                          <p:attrName>ppt_y</p:attrName>
                                        </p:attrNameLst>
                                      </p:cBhvr>
                                      <p:rCtr x="0" y="-133"/>
                                    </p:animMotion>
                                  </p:child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35" presetClass="path" presetSubtype="0" accel="50000" decel="50000" fill="hold" nodeType="clickEffect">
                                  <p:stCondLst>
                                    <p:cond delay="0"/>
                                  </p:stCondLst>
                                  <p:childTnLst>
                                    <p:animMotion origin="layout" path="M 0.00087 -0.27662 L -0.28038 -0.27662 " pathEditMode="fixed" rAng="0" ptsTypes="AA">
                                      <p:cBhvr>
                                        <p:cTn id="54" dur="3000" fill="hold"/>
                                        <p:tgtEl>
                                          <p:spTgt spid="5"/>
                                        </p:tgtEl>
                                        <p:attrNameLst>
                                          <p:attrName>ppt_x</p:attrName>
                                          <p:attrName>ppt_y</p:attrName>
                                        </p:attrNameLst>
                                      </p:cBhvr>
                                      <p:rCtr x="-141" y="0"/>
                                    </p:animMotion>
                                  </p:childTnLst>
                                </p:cTn>
                              </p:par>
                              <p:par>
                                <p:cTn id="55" presetID="35" presetClass="path" presetSubtype="0" accel="50000" decel="50000" fill="hold" nodeType="withEffect">
                                  <p:stCondLst>
                                    <p:cond delay="0"/>
                                  </p:stCondLst>
                                  <p:childTnLst>
                                    <p:animMotion origin="layout" path="M 2.77778E-6 -1.48148E-6 L -0.32118 -0.00023 " pathEditMode="relative" rAng="0" ptsTypes="AA">
                                      <p:cBhvr>
                                        <p:cTn id="56" dur="3000" fill="hold"/>
                                        <p:tgtEl>
                                          <p:spTgt spid="7"/>
                                        </p:tgtEl>
                                        <p:attrNameLst>
                                          <p:attrName>ppt_x</p:attrName>
                                          <p:attrName>ppt_y</p:attrName>
                                        </p:attrNameLst>
                                      </p:cBhvr>
                                      <p:rCtr x="-161" y="0"/>
                                    </p:animMotion>
                                  </p:childTnLst>
                                </p:cTn>
                              </p:par>
                              <p:par>
                                <p:cTn id="57" presetID="35" presetClass="path" presetSubtype="0" accel="50000" decel="50000" fill="hold" grpId="1" nodeType="withEffect">
                                  <p:stCondLst>
                                    <p:cond delay="0"/>
                                  </p:stCondLst>
                                  <p:childTnLst>
                                    <p:animMotion origin="layout" path="M 0 0  L -0.25 0  E" pathEditMode="relative" ptsTypes="">
                                      <p:cBhvr>
                                        <p:cTn id="58" dur="3000" fill="hold"/>
                                        <p:tgtEl>
                                          <p:spTgt spid="11"/>
                                        </p:tgtEl>
                                        <p:attrNameLst>
                                          <p:attrName>ppt_x</p:attrName>
                                          <p:attrName>ppt_y</p:attrName>
                                        </p:attrNameLst>
                                      </p:cBhvr>
                                    </p:animMotion>
                                  </p:childTnLst>
                                </p:cTn>
                              </p:par>
                            </p:childTnLst>
                          </p:cTn>
                        </p:par>
                      </p:childTnLst>
                    </p:cTn>
                  </p:par>
                  <p:par>
                    <p:cTn id="59" fill="hold">
                      <p:stCondLst>
                        <p:cond delay="indefinite"/>
                      </p:stCondLst>
                      <p:childTnLst>
                        <p:par>
                          <p:cTn id="60" fill="hold">
                            <p:stCondLst>
                              <p:cond delay="0"/>
                            </p:stCondLst>
                            <p:childTnLst>
                              <p:par>
                                <p:cTn id="61" presetID="63" presetClass="path" presetSubtype="0" accel="50000" decel="50000" fill="hold" nodeType="clickEffect">
                                  <p:stCondLst>
                                    <p:cond delay="0"/>
                                  </p:stCondLst>
                                  <p:childTnLst>
                                    <p:animMotion origin="layout" path="M -0.2783 -0.27384 L -0.03281 -0.27384 " pathEditMode="relative" rAng="0" ptsTypes="AA">
                                      <p:cBhvr>
                                        <p:cTn id="62" dur="3000" fill="hold"/>
                                        <p:tgtEl>
                                          <p:spTgt spid="5"/>
                                        </p:tgtEl>
                                        <p:attrNameLst>
                                          <p:attrName>ppt_x</p:attrName>
                                          <p:attrName>ppt_y</p:attrName>
                                        </p:attrNameLst>
                                      </p:cBhvr>
                                      <p:rCtr x="123" y="0"/>
                                    </p:animMotion>
                                  </p:childTnLst>
                                </p:cTn>
                              </p:par>
                              <p:par>
                                <p:cTn id="63" presetID="63" presetClass="path" presetSubtype="0" accel="50000" decel="50000" fill="hold" nodeType="withEffect">
                                  <p:stCondLst>
                                    <p:cond delay="0"/>
                                  </p:stCondLst>
                                  <p:childTnLst>
                                    <p:animMotion origin="layout" path="M -0.32118 -0.00023 L -0.03785 -0.00023 " pathEditMode="relative" rAng="0" ptsTypes="AA">
                                      <p:cBhvr>
                                        <p:cTn id="64" dur="3000" fill="hold"/>
                                        <p:tgtEl>
                                          <p:spTgt spid="7"/>
                                        </p:tgtEl>
                                        <p:attrNameLst>
                                          <p:attrName>ppt_x</p:attrName>
                                          <p:attrName>ppt_y</p:attrName>
                                        </p:attrNameLst>
                                      </p:cBhvr>
                                      <p:rCtr x="142" y="0"/>
                                    </p:animMotion>
                                  </p:childTnLst>
                                </p:cTn>
                              </p:par>
                              <p:par>
                                <p:cTn id="65" presetID="63" presetClass="path" presetSubtype="0" accel="50000" decel="50000" fill="hold" nodeType="withEffect">
                                  <p:stCondLst>
                                    <p:cond delay="0"/>
                                  </p:stCondLst>
                                  <p:childTnLst>
                                    <p:animMotion origin="layout" path="M -0.24792 -2.96296E-6 L 0.00208 -2.96296E-6 " pathEditMode="relative" rAng="0" ptsTypes="AA">
                                      <p:cBhvr>
                                        <p:cTn id="66" dur="3000" fill="hold"/>
                                        <p:tgtEl>
                                          <p:spTgt spid="11"/>
                                        </p:tgtEl>
                                        <p:attrNameLst>
                                          <p:attrName>ppt_x</p:attrName>
                                          <p:attrName>ppt_y</p:attrName>
                                        </p:attrNameLst>
                                      </p:cBhvr>
                                      <p:rCtr x="125" y="0"/>
                                    </p:animMotion>
                                  </p:childTnLst>
                                </p:cTn>
                              </p:par>
                            </p:childTnLst>
                          </p:cTn>
                        </p:par>
                      </p:childTnLst>
                    </p:cTn>
                  </p:par>
                  <p:par>
                    <p:cTn id="67" fill="hold">
                      <p:stCondLst>
                        <p:cond delay="indefinite"/>
                      </p:stCondLst>
                      <p:childTnLst>
                        <p:par>
                          <p:cTn id="68" fill="hold">
                            <p:stCondLst>
                              <p:cond delay="0"/>
                            </p:stCondLst>
                            <p:childTnLst>
                              <p:par>
                                <p:cTn id="69" presetID="53" presetClass="entr" presetSubtype="0" fill="hold" nodeType="click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1000" fill="hold"/>
                                        <p:tgtEl>
                                          <p:spTgt spid="6"/>
                                        </p:tgtEl>
                                        <p:attrNameLst>
                                          <p:attrName>ppt_w</p:attrName>
                                        </p:attrNameLst>
                                      </p:cBhvr>
                                      <p:tavLst>
                                        <p:tav tm="0">
                                          <p:val>
                                            <p:fltVal val="0"/>
                                          </p:val>
                                        </p:tav>
                                        <p:tav tm="100000">
                                          <p:val>
                                            <p:strVal val="#ppt_w"/>
                                          </p:val>
                                        </p:tav>
                                      </p:tavLst>
                                    </p:anim>
                                    <p:anim calcmode="lin" valueType="num">
                                      <p:cBhvr>
                                        <p:cTn id="72" dur="1000" fill="hold"/>
                                        <p:tgtEl>
                                          <p:spTgt spid="6"/>
                                        </p:tgtEl>
                                        <p:attrNameLst>
                                          <p:attrName>ppt_h</p:attrName>
                                        </p:attrNameLst>
                                      </p:cBhvr>
                                      <p:tavLst>
                                        <p:tav tm="0">
                                          <p:val>
                                            <p:fltVal val="0"/>
                                          </p:val>
                                        </p:tav>
                                        <p:tav tm="100000">
                                          <p:val>
                                            <p:strVal val="#ppt_h"/>
                                          </p:val>
                                        </p:tav>
                                      </p:tavLst>
                                    </p:anim>
                                    <p:animEffect transition="in" filter="fade">
                                      <p:cBhvr>
                                        <p:cTn id="73" dur="1000"/>
                                        <p:tgtEl>
                                          <p:spTgt spid="6"/>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0" fill="hold" nodeType="click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p:cTn id="78" dur="1000" fill="hold"/>
                                        <p:tgtEl>
                                          <p:spTgt spid="8"/>
                                        </p:tgtEl>
                                        <p:attrNameLst>
                                          <p:attrName>ppt_w</p:attrName>
                                        </p:attrNameLst>
                                      </p:cBhvr>
                                      <p:tavLst>
                                        <p:tav tm="0">
                                          <p:val>
                                            <p:fltVal val="0"/>
                                          </p:val>
                                        </p:tav>
                                        <p:tav tm="100000">
                                          <p:val>
                                            <p:strVal val="#ppt_w"/>
                                          </p:val>
                                        </p:tav>
                                      </p:tavLst>
                                    </p:anim>
                                    <p:anim calcmode="lin" valueType="num">
                                      <p:cBhvr>
                                        <p:cTn id="79" dur="1000" fill="hold"/>
                                        <p:tgtEl>
                                          <p:spTgt spid="8"/>
                                        </p:tgtEl>
                                        <p:attrNameLst>
                                          <p:attrName>ppt_h</p:attrName>
                                        </p:attrNameLst>
                                      </p:cBhvr>
                                      <p:tavLst>
                                        <p:tav tm="0">
                                          <p:val>
                                            <p:fltVal val="0"/>
                                          </p:val>
                                        </p:tav>
                                        <p:tav tm="100000">
                                          <p:val>
                                            <p:strVal val="#ppt_h"/>
                                          </p:val>
                                        </p:tav>
                                      </p:tavLst>
                                    </p:anim>
                                    <p:animEffect transition="in" filter="fade">
                                      <p:cBhvr>
                                        <p:cTn id="80" dur="10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0" fill="hold"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p:cTn id="85" dur="1000" fill="hold"/>
                                        <p:tgtEl>
                                          <p:spTgt spid="12"/>
                                        </p:tgtEl>
                                        <p:attrNameLst>
                                          <p:attrName>ppt_w</p:attrName>
                                        </p:attrNameLst>
                                      </p:cBhvr>
                                      <p:tavLst>
                                        <p:tav tm="0">
                                          <p:val>
                                            <p:fltVal val="0"/>
                                          </p:val>
                                        </p:tav>
                                        <p:tav tm="100000">
                                          <p:val>
                                            <p:strVal val="#ppt_w"/>
                                          </p:val>
                                        </p:tav>
                                      </p:tavLst>
                                    </p:anim>
                                    <p:anim calcmode="lin" valueType="num">
                                      <p:cBhvr>
                                        <p:cTn id="86" dur="1000" fill="hold"/>
                                        <p:tgtEl>
                                          <p:spTgt spid="12"/>
                                        </p:tgtEl>
                                        <p:attrNameLst>
                                          <p:attrName>ppt_h</p:attrName>
                                        </p:attrNameLst>
                                      </p:cBhvr>
                                      <p:tavLst>
                                        <p:tav tm="0">
                                          <p:val>
                                            <p:fltVal val="0"/>
                                          </p:val>
                                        </p:tav>
                                        <p:tav tm="100000">
                                          <p:val>
                                            <p:strVal val="#ppt_h"/>
                                          </p:val>
                                        </p:tav>
                                      </p:tavLst>
                                    </p:anim>
                                    <p:animEffect transition="in" filter="fade">
                                      <p:cBhvr>
                                        <p:cTn id="8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2" name="Group 10"/>
          <p:cNvGrpSpPr/>
          <p:nvPr/>
        </p:nvGrpSpPr>
        <p:grpSpPr>
          <a:xfrm>
            <a:off x="609600" y="1146884"/>
            <a:ext cx="8382000" cy="2670319"/>
            <a:chOff x="381000" y="381000"/>
            <a:chExt cx="8382000" cy="2670319"/>
          </a:xfrm>
        </p:grpSpPr>
        <p:sp>
          <p:nvSpPr>
            <p:cNvPr id="13" name="Snip Single Corner Rectangle 12"/>
            <p:cNvSpPr/>
            <p:nvPr/>
          </p:nvSpPr>
          <p:spPr>
            <a:xfrm>
              <a:off x="7315200" y="1295400"/>
              <a:ext cx="1447800" cy="76200"/>
            </a:xfrm>
            <a:prstGeom prst="snip1Rect">
              <a:avLst>
                <a:gd name="adj" fmla="val 5000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6"/>
            <p:cNvGrpSpPr/>
            <p:nvPr/>
          </p:nvGrpSpPr>
          <p:grpSpPr>
            <a:xfrm>
              <a:off x="381000" y="381000"/>
              <a:ext cx="7389953" cy="2670319"/>
              <a:chOff x="1738312" y="2405062"/>
              <a:chExt cx="5667375" cy="2047875"/>
            </a:xfrm>
            <a:effectLst>
              <a:outerShdw blurRad="50800" dist="38100" dir="2700000" algn="tl" rotWithShape="0">
                <a:prstClr val="black">
                  <a:alpha val="40000"/>
                </a:prstClr>
              </a:outerShdw>
            </a:effectLst>
          </p:grpSpPr>
          <p:pic>
            <p:nvPicPr>
              <p:cNvPr id="5" name="Picture 4" descr="Main_Scale.gif"/>
              <p:cNvPicPr>
                <a:picLocks noChangeAspect="1"/>
              </p:cNvPicPr>
              <p:nvPr/>
            </p:nvPicPr>
            <p:blipFill>
              <a:blip r:embed="rId3" cstate="print">
                <a:lum contrast="-10000"/>
              </a:blip>
              <a:stretch>
                <a:fillRect/>
              </a:stretch>
            </p:blipFill>
            <p:spPr>
              <a:xfrm>
                <a:off x="1738312" y="2405062"/>
                <a:ext cx="5667375" cy="2047875"/>
              </a:xfrm>
              <a:prstGeom prst="rect">
                <a:avLst/>
              </a:prstGeom>
            </p:spPr>
          </p:pic>
          <p:pic>
            <p:nvPicPr>
              <p:cNvPr id="6" name="Picture 5" descr="Vernier.gif"/>
              <p:cNvPicPr>
                <a:picLocks noChangeAspect="1"/>
              </p:cNvPicPr>
              <p:nvPr/>
            </p:nvPicPr>
            <p:blipFill>
              <a:blip r:embed="rId4" cstate="print">
                <a:lum contrast="-10000"/>
              </a:blip>
              <a:stretch>
                <a:fillRect/>
              </a:stretch>
            </p:blipFill>
            <p:spPr>
              <a:xfrm>
                <a:off x="3533775" y="2405062"/>
                <a:ext cx="2076450" cy="2047875"/>
              </a:xfrm>
              <a:prstGeom prst="rect">
                <a:avLst/>
              </a:prstGeom>
            </p:spPr>
          </p:pic>
        </p:grpSp>
      </p:grpSp>
      <p:grpSp>
        <p:nvGrpSpPr>
          <p:cNvPr id="4" name="Group 65"/>
          <p:cNvGrpSpPr/>
          <p:nvPr/>
        </p:nvGrpSpPr>
        <p:grpSpPr>
          <a:xfrm>
            <a:off x="250372" y="3678928"/>
            <a:ext cx="2569028" cy="809430"/>
            <a:chOff x="250372" y="3366925"/>
            <a:chExt cx="2569028" cy="809430"/>
          </a:xfrm>
        </p:grpSpPr>
        <p:sp>
          <p:nvSpPr>
            <p:cNvPr id="14" name="TextBox 13"/>
            <p:cNvSpPr txBox="1"/>
            <p:nvPr/>
          </p:nvSpPr>
          <p:spPr>
            <a:xfrm>
              <a:off x="250372" y="3714690"/>
              <a:ext cx="2569028" cy="461665"/>
            </a:xfrm>
            <a:prstGeom prst="rect">
              <a:avLst/>
            </a:prstGeom>
            <a:solidFill>
              <a:srgbClr val="002060"/>
            </a:solidFill>
          </p:spPr>
          <p:txBody>
            <a:bodyPr wrap="square" rtlCol="0">
              <a:spAutoFit/>
            </a:bodyPr>
            <a:lstStyle/>
            <a:p>
              <a:r>
                <a:rPr lang="bn-BD" sz="2400" dirty="0">
                  <a:solidFill>
                    <a:prstClr val="white"/>
                  </a:solidFill>
                  <a:latin typeface="NikoshBAN" pitchFamily="2" charset="0"/>
                  <a:cs typeface="NikoshBAN" pitchFamily="2" charset="0"/>
                </a:rPr>
                <a:t>প্রধান স্কেলের নিম্ন চোয়াল</a:t>
              </a:r>
            </a:p>
          </p:txBody>
        </p:sp>
        <p:sp>
          <p:nvSpPr>
            <p:cNvPr id="21" name="Up Arrow 20"/>
            <p:cNvSpPr/>
            <p:nvPr/>
          </p:nvSpPr>
          <p:spPr>
            <a:xfrm rot="20516022">
              <a:off x="1141496" y="3366925"/>
              <a:ext cx="230077" cy="384470"/>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 name="Group 66"/>
          <p:cNvGrpSpPr/>
          <p:nvPr/>
        </p:nvGrpSpPr>
        <p:grpSpPr>
          <a:xfrm>
            <a:off x="3200400" y="3762775"/>
            <a:ext cx="2884712" cy="723914"/>
            <a:chOff x="3200400" y="3450772"/>
            <a:chExt cx="2884712" cy="723914"/>
          </a:xfrm>
        </p:grpSpPr>
        <p:sp>
          <p:nvSpPr>
            <p:cNvPr id="17" name="TextBox 16"/>
            <p:cNvSpPr txBox="1"/>
            <p:nvPr/>
          </p:nvSpPr>
          <p:spPr>
            <a:xfrm>
              <a:off x="3200400" y="3713021"/>
              <a:ext cx="2884712" cy="461665"/>
            </a:xfrm>
            <a:prstGeom prst="rect">
              <a:avLst/>
            </a:prstGeom>
            <a:solidFill>
              <a:srgbClr val="002060"/>
            </a:solidFill>
          </p:spPr>
          <p:txBody>
            <a:bodyPr wrap="square" rtlCol="0">
              <a:spAutoFit/>
            </a:bodyPr>
            <a:lstStyle/>
            <a:p>
              <a:r>
                <a:rPr lang="bn-BD" sz="2400" dirty="0">
                  <a:solidFill>
                    <a:prstClr val="white"/>
                  </a:solidFill>
                  <a:latin typeface="NikoshBAN" pitchFamily="2" charset="0"/>
                  <a:cs typeface="NikoshBAN" pitchFamily="2" charset="0"/>
                </a:rPr>
                <a:t>ভার্নিয়ার স্কেলের নিম্ন চোয়াল</a:t>
              </a:r>
            </a:p>
          </p:txBody>
        </p:sp>
        <p:sp>
          <p:nvSpPr>
            <p:cNvPr id="23" name="Up Arrow 22"/>
            <p:cNvSpPr/>
            <p:nvPr/>
          </p:nvSpPr>
          <p:spPr>
            <a:xfrm rot="19638904">
              <a:off x="3491744" y="3450772"/>
              <a:ext cx="246963" cy="304800"/>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 name="Group 70"/>
          <p:cNvGrpSpPr/>
          <p:nvPr/>
        </p:nvGrpSpPr>
        <p:grpSpPr>
          <a:xfrm>
            <a:off x="3352800" y="621199"/>
            <a:ext cx="2819400" cy="757604"/>
            <a:chOff x="3352800" y="309196"/>
            <a:chExt cx="2819400" cy="757604"/>
          </a:xfrm>
        </p:grpSpPr>
        <p:sp>
          <p:nvSpPr>
            <p:cNvPr id="16" name="TextBox 15"/>
            <p:cNvSpPr txBox="1"/>
            <p:nvPr/>
          </p:nvSpPr>
          <p:spPr>
            <a:xfrm>
              <a:off x="3352800" y="309196"/>
              <a:ext cx="2819400" cy="461665"/>
            </a:xfrm>
            <a:prstGeom prst="rect">
              <a:avLst/>
            </a:prstGeom>
            <a:solidFill>
              <a:srgbClr val="002060"/>
            </a:solidFill>
          </p:spPr>
          <p:txBody>
            <a:bodyPr wrap="square" rtlCol="0">
              <a:spAutoFit/>
            </a:bodyPr>
            <a:lstStyle/>
            <a:p>
              <a:r>
                <a:rPr lang="bn-BD" sz="2400" dirty="0">
                  <a:solidFill>
                    <a:prstClr val="white"/>
                  </a:solidFill>
                  <a:latin typeface="NikoshBAN" pitchFamily="2" charset="0"/>
                  <a:cs typeface="NikoshBAN" pitchFamily="2" charset="0"/>
                </a:rPr>
                <a:t>ভার্নিয়ার স্কেলের উর্দ্ধ চোয়াল</a:t>
              </a:r>
              <a:r>
                <a:rPr lang="bn-BD" sz="2400" dirty="0">
                  <a:solidFill>
                    <a:prstClr val="black"/>
                  </a:solidFill>
                  <a:latin typeface="NikoshBAN" pitchFamily="2" charset="0"/>
                  <a:cs typeface="NikoshBAN" pitchFamily="2" charset="0"/>
                </a:rPr>
                <a:t> </a:t>
              </a:r>
            </a:p>
          </p:txBody>
        </p:sp>
        <p:sp>
          <p:nvSpPr>
            <p:cNvPr id="24" name="Up Arrow 23"/>
            <p:cNvSpPr/>
            <p:nvPr/>
          </p:nvSpPr>
          <p:spPr>
            <a:xfrm rot="13260000">
              <a:off x="3449743" y="685800"/>
              <a:ext cx="228600" cy="381000"/>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9" name="Group 68"/>
          <p:cNvGrpSpPr/>
          <p:nvPr/>
        </p:nvGrpSpPr>
        <p:grpSpPr>
          <a:xfrm>
            <a:off x="7467600" y="2217003"/>
            <a:ext cx="1600200" cy="2286000"/>
            <a:chOff x="7467600" y="1905000"/>
            <a:chExt cx="1600200" cy="2286000"/>
          </a:xfrm>
        </p:grpSpPr>
        <p:sp>
          <p:nvSpPr>
            <p:cNvPr id="19" name="TextBox 18"/>
            <p:cNvSpPr txBox="1"/>
            <p:nvPr/>
          </p:nvSpPr>
          <p:spPr>
            <a:xfrm>
              <a:off x="7467600" y="3729335"/>
              <a:ext cx="1600200" cy="461665"/>
            </a:xfrm>
            <a:prstGeom prst="rect">
              <a:avLst/>
            </a:prstGeom>
            <a:solidFill>
              <a:srgbClr val="002060"/>
            </a:solidFill>
          </p:spPr>
          <p:txBody>
            <a:bodyPr wrap="square" rtlCol="0">
              <a:spAutoFit/>
            </a:bodyPr>
            <a:lstStyle/>
            <a:p>
              <a:r>
                <a:rPr lang="bn-BD" sz="2400" dirty="0">
                  <a:solidFill>
                    <a:prstClr val="white"/>
                  </a:solidFill>
                  <a:latin typeface="NikoshBAN" pitchFamily="2" charset="0"/>
                  <a:cs typeface="NikoshBAN" pitchFamily="2" charset="0"/>
                </a:rPr>
                <a:t>ইস্পাতের দন্ড</a:t>
              </a:r>
            </a:p>
          </p:txBody>
        </p:sp>
        <p:sp>
          <p:nvSpPr>
            <p:cNvPr id="28" name="Up Arrow 27"/>
            <p:cNvSpPr/>
            <p:nvPr/>
          </p:nvSpPr>
          <p:spPr>
            <a:xfrm>
              <a:off x="8098972" y="1905000"/>
              <a:ext cx="182880" cy="1920240"/>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 name="Group 71"/>
          <p:cNvGrpSpPr/>
          <p:nvPr/>
        </p:nvGrpSpPr>
        <p:grpSpPr>
          <a:xfrm>
            <a:off x="272142" y="638575"/>
            <a:ext cx="2514600" cy="718458"/>
            <a:chOff x="272142" y="326572"/>
            <a:chExt cx="2514600" cy="718458"/>
          </a:xfrm>
        </p:grpSpPr>
        <p:sp>
          <p:nvSpPr>
            <p:cNvPr id="15" name="TextBox 14"/>
            <p:cNvSpPr txBox="1"/>
            <p:nvPr/>
          </p:nvSpPr>
          <p:spPr>
            <a:xfrm>
              <a:off x="272142" y="326572"/>
              <a:ext cx="2514600" cy="461665"/>
            </a:xfrm>
            <a:prstGeom prst="rect">
              <a:avLst/>
            </a:prstGeom>
            <a:solidFill>
              <a:srgbClr val="002060"/>
            </a:solidFill>
          </p:spPr>
          <p:txBody>
            <a:bodyPr wrap="square" rtlCol="0">
              <a:spAutoFit/>
            </a:bodyPr>
            <a:lstStyle/>
            <a:p>
              <a:r>
                <a:rPr lang="bn-BD" sz="2400" dirty="0">
                  <a:solidFill>
                    <a:prstClr val="white"/>
                  </a:solidFill>
                  <a:latin typeface="NikoshBAN" pitchFamily="2" charset="0"/>
                  <a:cs typeface="NikoshBAN" pitchFamily="2" charset="0"/>
                </a:rPr>
                <a:t>প্রধান স্কেলের উর্দ্ধ চোয়াল </a:t>
              </a:r>
            </a:p>
          </p:txBody>
        </p:sp>
        <p:sp>
          <p:nvSpPr>
            <p:cNvPr id="37" name="Up Arrow 36"/>
            <p:cNvSpPr/>
            <p:nvPr/>
          </p:nvSpPr>
          <p:spPr>
            <a:xfrm rot="12060000">
              <a:off x="1248374" y="740230"/>
              <a:ext cx="228600" cy="304800"/>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1" name="Group 67"/>
          <p:cNvGrpSpPr/>
          <p:nvPr/>
        </p:nvGrpSpPr>
        <p:grpSpPr>
          <a:xfrm>
            <a:off x="5952389" y="2572705"/>
            <a:ext cx="1349620" cy="1923877"/>
            <a:chOff x="5952389" y="2260702"/>
            <a:chExt cx="1349620" cy="1923877"/>
          </a:xfrm>
        </p:grpSpPr>
        <p:sp>
          <p:nvSpPr>
            <p:cNvPr id="26" name="Up Arrow 25"/>
            <p:cNvSpPr/>
            <p:nvPr/>
          </p:nvSpPr>
          <p:spPr>
            <a:xfrm rot="-1740000">
              <a:off x="5952389" y="2260702"/>
              <a:ext cx="182880" cy="1617237"/>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extBox 46"/>
            <p:cNvSpPr txBox="1"/>
            <p:nvPr/>
          </p:nvSpPr>
          <p:spPr>
            <a:xfrm>
              <a:off x="6400800" y="3722914"/>
              <a:ext cx="901209" cy="461665"/>
            </a:xfrm>
            <a:prstGeom prst="rect">
              <a:avLst/>
            </a:prstGeom>
            <a:solidFill>
              <a:srgbClr val="002060"/>
            </a:solidFill>
          </p:spPr>
          <p:txBody>
            <a:bodyPr wrap="none" rtlCol="0">
              <a:spAutoFit/>
            </a:bodyPr>
            <a:lstStyle/>
            <a:p>
              <a:r>
                <a:rPr lang="bn-BD" sz="2400" dirty="0">
                  <a:solidFill>
                    <a:prstClr val="white"/>
                  </a:solidFill>
                  <a:latin typeface="NikoshBAN" pitchFamily="2" charset="0"/>
                  <a:cs typeface="NikoshBAN" pitchFamily="2" charset="0"/>
                </a:rPr>
                <a:t>স্লাইডার</a:t>
              </a:r>
              <a:endParaRPr lang="en-US" sz="2400" dirty="0">
                <a:solidFill>
                  <a:prstClr val="white"/>
                </a:solidFill>
                <a:latin typeface="NikoshBAN" pitchFamily="2" charset="0"/>
                <a:cs typeface="NikoshBAN" pitchFamily="2" charset="0"/>
              </a:endParaRPr>
            </a:p>
          </p:txBody>
        </p:sp>
      </p:grpSp>
      <p:grpSp>
        <p:nvGrpSpPr>
          <p:cNvPr id="12" name="Group 69"/>
          <p:cNvGrpSpPr/>
          <p:nvPr/>
        </p:nvGrpSpPr>
        <p:grpSpPr>
          <a:xfrm>
            <a:off x="4495800" y="769203"/>
            <a:ext cx="3124200" cy="838200"/>
            <a:chOff x="4495800" y="457200"/>
            <a:chExt cx="3124200" cy="838200"/>
          </a:xfrm>
        </p:grpSpPr>
        <p:sp>
          <p:nvSpPr>
            <p:cNvPr id="18" name="TextBox 17"/>
            <p:cNvSpPr txBox="1"/>
            <p:nvPr/>
          </p:nvSpPr>
          <p:spPr>
            <a:xfrm>
              <a:off x="7239000" y="457200"/>
              <a:ext cx="381000" cy="461665"/>
            </a:xfrm>
            <a:prstGeom prst="rect">
              <a:avLst/>
            </a:prstGeom>
            <a:solidFill>
              <a:srgbClr val="002060"/>
            </a:solidFill>
          </p:spPr>
          <p:txBody>
            <a:bodyPr wrap="square" rtlCol="0">
              <a:spAutoFit/>
            </a:bodyPr>
            <a:lstStyle/>
            <a:p>
              <a:r>
                <a:rPr lang="bn-BD" sz="2400" dirty="0">
                  <a:solidFill>
                    <a:prstClr val="white"/>
                  </a:solidFill>
                  <a:latin typeface="NikoshBAN" pitchFamily="2" charset="0"/>
                  <a:cs typeface="NikoshBAN" pitchFamily="2" charset="0"/>
                </a:rPr>
                <a:t>স্ক্রু</a:t>
              </a:r>
            </a:p>
          </p:txBody>
        </p:sp>
        <p:sp>
          <p:nvSpPr>
            <p:cNvPr id="54" name="Bent Arrow 53"/>
            <p:cNvSpPr/>
            <p:nvPr/>
          </p:nvSpPr>
          <p:spPr>
            <a:xfrm rot="10800000">
              <a:off x="4495800" y="838200"/>
              <a:ext cx="3048000" cy="457200"/>
            </a:xfrm>
            <a:prstGeom prst="ben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0" name="Group 31"/>
          <p:cNvGrpSpPr/>
          <p:nvPr/>
        </p:nvGrpSpPr>
        <p:grpSpPr>
          <a:xfrm>
            <a:off x="1143000" y="5188803"/>
            <a:ext cx="6088526" cy="830997"/>
            <a:chOff x="1143000" y="4876800"/>
            <a:chExt cx="6088526" cy="830997"/>
          </a:xfrm>
        </p:grpSpPr>
        <p:sp>
          <p:nvSpPr>
            <p:cNvPr id="29" name="TextBox 28"/>
            <p:cNvSpPr txBox="1"/>
            <p:nvPr/>
          </p:nvSpPr>
          <p:spPr>
            <a:xfrm>
              <a:off x="1143000" y="4876800"/>
              <a:ext cx="6088526" cy="830997"/>
            </a:xfrm>
            <a:prstGeom prst="rect">
              <a:avLst/>
            </a:prstGeom>
            <a:solidFill>
              <a:schemeClr val="accent5">
                <a:lumMod val="50000"/>
              </a:schemeClr>
            </a:solidFill>
            <a:ln w="57150">
              <a:noFill/>
            </a:ln>
          </p:spPr>
          <p:txBody>
            <a:bodyPr wrap="none" rtlCol="0">
              <a:spAutoFit/>
            </a:bodyPr>
            <a:lstStyle/>
            <a:p>
              <a:r>
                <a:rPr lang="bn-BD" sz="4800" dirty="0">
                  <a:solidFill>
                    <a:prstClr val="white"/>
                  </a:solidFill>
                  <a:latin typeface="NikoshBAN" pitchFamily="2" charset="0"/>
                  <a:cs typeface="NikoshBAN" pitchFamily="2" charset="0"/>
                </a:rPr>
                <a:t>স্লাইড ক্যালিপাসের বিভিন্ন অংশ</a:t>
              </a:r>
              <a:endParaRPr lang="en-US" sz="4800" dirty="0">
                <a:solidFill>
                  <a:prstClr val="white"/>
                </a:solidFill>
                <a:latin typeface="NikoshBAN" pitchFamily="2" charset="0"/>
                <a:cs typeface="NikoshBAN" pitchFamily="2" charset="0"/>
              </a:endParaRPr>
            </a:p>
          </p:txBody>
        </p:sp>
        <p:sp>
          <p:nvSpPr>
            <p:cNvPr id="30" name="Diagonal Stripe 29"/>
            <p:cNvSpPr/>
            <p:nvPr/>
          </p:nvSpPr>
          <p:spPr>
            <a:xfrm rot="12780000">
              <a:off x="4324350" y="4955311"/>
              <a:ext cx="76200" cy="228600"/>
            </a:xfrm>
            <a:prstGeom prst="diagStrip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31" name="Frame 30"/>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35" presetClass="emph" presetSubtype="0" repeatCount="3000" fill="hold" nodeType="withEffect">
                                  <p:stCondLst>
                                    <p:cond delay="0"/>
                                  </p:stCondLst>
                                  <p:childTnLst>
                                    <p:anim calcmode="discrete" valueType="str">
                                      <p:cBhvr>
                                        <p:cTn id="9"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1000"/>
                                        <p:tgtEl>
                                          <p:spTgt spid="7"/>
                                        </p:tgtEl>
                                      </p:cBhvr>
                                    </p:animEffect>
                                  </p:childTnLst>
                                </p:cTn>
                              </p:par>
                              <p:par>
                                <p:cTn id="15" presetID="35" presetClass="emph" presetSubtype="0" repeatCount="3000" fill="hold" nodeType="withEffect">
                                  <p:stCondLst>
                                    <p:cond delay="0"/>
                                  </p:stCondLst>
                                  <p:childTnLst>
                                    <p:anim calcmode="discrete" valueType="str">
                                      <p:cBhvr>
                                        <p:cTn id="16"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1000"/>
                                        <p:tgtEl>
                                          <p:spTgt spid="11"/>
                                        </p:tgtEl>
                                      </p:cBhvr>
                                    </p:animEffect>
                                  </p:childTnLst>
                                </p:cTn>
                              </p:par>
                              <p:par>
                                <p:cTn id="22" presetID="35" presetClass="emph" presetSubtype="0" repeatCount="3000" fill="hold" nodeType="withEffect">
                                  <p:stCondLst>
                                    <p:cond delay="0"/>
                                  </p:stCondLst>
                                  <p:childTnLst>
                                    <p:anim calcmode="discrete" valueType="str">
                                      <p:cBhvr>
                                        <p:cTn id="23"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35" presetClass="emph" presetSubtype="0" repeatCount="3000" fill="hold" nodeType="withEffect">
                                  <p:stCondLst>
                                    <p:cond delay="0"/>
                                  </p:stCondLst>
                                  <p:childTnLst>
                                    <p:anim calcmode="discrete" valueType="str">
                                      <p:cBhvr>
                                        <p:cTn id="30"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1000"/>
                                        <p:tgtEl>
                                          <p:spTgt spid="10"/>
                                        </p:tgtEl>
                                      </p:cBhvr>
                                    </p:animEffect>
                                  </p:childTnLst>
                                </p:cTn>
                              </p:par>
                              <p:par>
                                <p:cTn id="36" presetID="35" presetClass="emph" presetSubtype="0" repeatCount="3000" fill="hold" nodeType="withEffect">
                                  <p:stCondLst>
                                    <p:cond delay="0"/>
                                  </p:stCondLst>
                                  <p:childTnLst>
                                    <p:anim calcmode="discrete" valueType="str">
                                      <p:cBhvr>
                                        <p:cTn id="37"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par>
                                <p:cTn id="43" presetID="35" presetClass="emph" presetSubtype="0" repeatCount="3000" fill="hold" nodeType="withEffect">
                                  <p:stCondLst>
                                    <p:cond delay="0"/>
                                  </p:stCondLst>
                                  <p:childTnLst>
                                    <p:anim calcmode="discrete" valueType="str">
                                      <p:cBhvr>
                                        <p:cTn id="44"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right)">
                                      <p:cBhvr>
                                        <p:cTn id="49" dur="1000"/>
                                        <p:tgtEl>
                                          <p:spTgt spid="12"/>
                                        </p:tgtEl>
                                      </p:cBhvr>
                                    </p:animEffect>
                                  </p:childTnLst>
                                </p:cTn>
                              </p:par>
                              <p:par>
                                <p:cTn id="50" presetID="35" presetClass="emph" presetSubtype="0" repeatCount="3000" fill="hold" nodeType="withEffect">
                                  <p:stCondLst>
                                    <p:cond delay="0"/>
                                  </p:stCondLst>
                                  <p:childTnLst>
                                    <p:anim calcmode="discrete" valueType="str">
                                      <p:cBhvr>
                                        <p:cTn id="51"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1000" fill="hold"/>
                                        <p:tgtEl>
                                          <p:spTgt spid="20"/>
                                        </p:tgtEl>
                                        <p:attrNameLst>
                                          <p:attrName>ppt_w</p:attrName>
                                        </p:attrNameLst>
                                      </p:cBhvr>
                                      <p:tavLst>
                                        <p:tav tm="0">
                                          <p:val>
                                            <p:fltVal val="0"/>
                                          </p:val>
                                        </p:tav>
                                        <p:tav tm="100000">
                                          <p:val>
                                            <p:strVal val="#ppt_w"/>
                                          </p:val>
                                        </p:tav>
                                      </p:tavLst>
                                    </p:anim>
                                    <p:anim calcmode="lin" valueType="num">
                                      <p:cBhvr>
                                        <p:cTn id="57" dur="1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1" name="Snip Single Corner Rectangle 10"/>
          <p:cNvSpPr/>
          <p:nvPr/>
        </p:nvSpPr>
        <p:spPr>
          <a:xfrm>
            <a:off x="7620000" y="3419026"/>
            <a:ext cx="1447800" cy="76200"/>
          </a:xfrm>
          <a:prstGeom prst="snip1Rect">
            <a:avLst>
              <a:gd name="adj" fmla="val 5000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descr="Main_Scale.gif"/>
          <p:cNvPicPr>
            <a:picLocks noChangeAspect="1"/>
          </p:cNvPicPr>
          <p:nvPr/>
        </p:nvPicPr>
        <p:blipFill>
          <a:blip r:embed="rId3" cstate="print">
            <a:lum contrast="-10000"/>
          </a:blip>
          <a:stretch>
            <a:fillRect/>
          </a:stretch>
        </p:blipFill>
        <p:spPr>
          <a:xfrm>
            <a:off x="533400" y="2462327"/>
            <a:ext cx="8077200" cy="2918652"/>
          </a:xfrm>
          <a:prstGeom prst="rect">
            <a:avLst/>
          </a:prstGeom>
          <a:effectLst>
            <a:outerShdw blurRad="50800" dist="38100" dir="2700000" algn="tl" rotWithShape="0">
              <a:prstClr val="black">
                <a:alpha val="40000"/>
              </a:prstClr>
            </a:outerShdw>
          </a:effectLst>
        </p:spPr>
      </p:pic>
      <p:grpSp>
        <p:nvGrpSpPr>
          <p:cNvPr id="2" name="Group 42"/>
          <p:cNvGrpSpPr/>
          <p:nvPr/>
        </p:nvGrpSpPr>
        <p:grpSpPr>
          <a:xfrm>
            <a:off x="458927" y="3745886"/>
            <a:ext cx="2702984" cy="1818620"/>
            <a:chOff x="228600" y="5648980"/>
            <a:chExt cx="2702984" cy="1818620"/>
          </a:xfrm>
        </p:grpSpPr>
        <p:sp>
          <p:nvSpPr>
            <p:cNvPr id="28" name="TextBox 27"/>
            <p:cNvSpPr txBox="1"/>
            <p:nvPr/>
          </p:nvSpPr>
          <p:spPr>
            <a:xfrm>
              <a:off x="228600" y="6944380"/>
              <a:ext cx="2702984" cy="523220"/>
            </a:xfrm>
            <a:prstGeom prst="rect">
              <a:avLst/>
            </a:prstGeom>
            <a:solidFill>
              <a:srgbClr val="002060"/>
            </a:solidFill>
          </p:spPr>
          <p:txBody>
            <a:bodyPr wrap="none" rtlCol="0">
              <a:spAutoFit/>
            </a:bodyPr>
            <a:lstStyle/>
            <a:p>
              <a:r>
                <a:rPr lang="en-US" sz="2800" dirty="0">
                  <a:solidFill>
                    <a:prstClr val="white"/>
                  </a:solidFill>
                  <a:latin typeface="NikoshBAN" pitchFamily="2" charset="0"/>
                  <a:cs typeface="NikoshBAN" pitchFamily="2" charset="0"/>
                </a:rPr>
                <a:t>প্রধান স্কেলের শূন্য দাগ</a:t>
              </a:r>
            </a:p>
          </p:txBody>
        </p:sp>
        <p:cxnSp>
          <p:nvCxnSpPr>
            <p:cNvPr id="38" name="Straight Arrow Connector 37"/>
            <p:cNvCxnSpPr>
              <a:stCxn id="28" idx="0"/>
            </p:cNvCxnSpPr>
            <p:nvPr/>
          </p:nvCxnSpPr>
          <p:spPr>
            <a:xfrm rot="16200000" flipV="1">
              <a:off x="922338" y="6286626"/>
              <a:ext cx="1295400" cy="2010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pic>
        <p:nvPicPr>
          <p:cNvPr id="5" name="Picture 4" descr="Vernier.gif"/>
          <p:cNvPicPr>
            <a:picLocks noChangeAspect="1"/>
          </p:cNvPicPr>
          <p:nvPr/>
        </p:nvPicPr>
        <p:blipFill>
          <a:blip r:embed="rId4" cstate="print">
            <a:lum contrast="-10000"/>
          </a:blip>
          <a:stretch>
            <a:fillRect/>
          </a:stretch>
        </p:blipFill>
        <p:spPr>
          <a:xfrm>
            <a:off x="3229329" y="2464849"/>
            <a:ext cx="2959378" cy="2918654"/>
          </a:xfrm>
          <a:prstGeom prst="rect">
            <a:avLst/>
          </a:prstGeom>
          <a:effectLst>
            <a:outerShdw blurRad="50800" dist="38100" dir="2700000" algn="tl" rotWithShape="0">
              <a:prstClr val="black">
                <a:alpha val="40000"/>
              </a:prstClr>
            </a:outerShdw>
          </a:effectLst>
        </p:spPr>
      </p:pic>
      <p:grpSp>
        <p:nvGrpSpPr>
          <p:cNvPr id="3" name="Group 42"/>
          <p:cNvGrpSpPr/>
          <p:nvPr/>
        </p:nvGrpSpPr>
        <p:grpSpPr>
          <a:xfrm>
            <a:off x="2990850" y="1755018"/>
            <a:ext cx="3052439" cy="1957884"/>
            <a:chOff x="2971800" y="744372"/>
            <a:chExt cx="3052439" cy="1957884"/>
          </a:xfrm>
        </p:grpSpPr>
        <p:sp>
          <p:nvSpPr>
            <p:cNvPr id="41" name="TextBox 40"/>
            <p:cNvSpPr txBox="1"/>
            <p:nvPr/>
          </p:nvSpPr>
          <p:spPr>
            <a:xfrm>
              <a:off x="2971800" y="744372"/>
              <a:ext cx="3052439" cy="523220"/>
            </a:xfrm>
            <a:prstGeom prst="rect">
              <a:avLst/>
            </a:prstGeom>
            <a:solidFill>
              <a:srgbClr val="002060"/>
            </a:solidFill>
          </p:spPr>
          <p:txBody>
            <a:bodyPr wrap="square" rtlCol="0">
              <a:spAutoFit/>
            </a:bodyPr>
            <a:lstStyle/>
            <a:p>
              <a:r>
                <a:rPr lang="en-US" sz="2800" dirty="0">
                  <a:solidFill>
                    <a:prstClr val="white"/>
                  </a:solidFill>
                  <a:latin typeface="NikoshBAN" pitchFamily="2" charset="0"/>
                  <a:cs typeface="NikoshBAN" pitchFamily="2" charset="0"/>
                </a:rPr>
                <a:t> </a:t>
              </a:r>
              <a:r>
                <a:rPr lang="bn-BD" sz="2800" dirty="0">
                  <a:solidFill>
                    <a:prstClr val="white"/>
                  </a:solidFill>
                  <a:latin typeface="NikoshBAN" pitchFamily="2" charset="0"/>
                  <a:cs typeface="NikoshBAN" pitchFamily="2" charset="0"/>
                </a:rPr>
                <a:t>ভার্নিয়ার </a:t>
              </a:r>
              <a:r>
                <a:rPr lang="en-US" sz="2800" dirty="0">
                  <a:solidFill>
                    <a:prstClr val="white"/>
                  </a:solidFill>
                  <a:latin typeface="NikoshBAN" pitchFamily="2" charset="0"/>
                  <a:cs typeface="NikoshBAN" pitchFamily="2" charset="0"/>
                </a:rPr>
                <a:t>স্কেলের শূন্য দাগ</a:t>
              </a:r>
            </a:p>
          </p:txBody>
        </p:sp>
        <p:cxnSp>
          <p:nvCxnSpPr>
            <p:cNvPr id="42" name="Straight Arrow Connector 41"/>
            <p:cNvCxnSpPr/>
            <p:nvPr/>
          </p:nvCxnSpPr>
          <p:spPr>
            <a:xfrm rot="5400000">
              <a:off x="3601475" y="1960331"/>
              <a:ext cx="1483056" cy="79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3276600" y="4312071"/>
            <a:ext cx="4616970" cy="584775"/>
          </a:xfrm>
          <a:prstGeom prst="rect">
            <a:avLst/>
          </a:prstGeom>
          <a:noFill/>
        </p:spPr>
        <p:txBody>
          <a:bodyPr wrap="none" rtlCol="0">
            <a:spAutoFit/>
          </a:bodyPr>
          <a:lstStyle/>
          <a:p>
            <a:r>
              <a:rPr lang="en-US" sz="3200" dirty="0">
                <a:solidFill>
                  <a:prstClr val="black"/>
                </a:solidFill>
                <a:latin typeface="NikoshBAN" pitchFamily="2" charset="0"/>
                <a:cs typeface="NikoshBAN" pitchFamily="2" charset="0"/>
              </a:rPr>
              <a:t>স্লাইড ক্যালিপা</a:t>
            </a:r>
            <a:r>
              <a:rPr lang="bn-BD" sz="3200" dirty="0">
                <a:solidFill>
                  <a:prstClr val="black"/>
                </a:solidFill>
                <a:latin typeface="NikoshBAN" pitchFamily="2" charset="0"/>
                <a:cs typeface="NikoshBAN" pitchFamily="2" charset="0"/>
              </a:rPr>
              <a:t>র্সটি </a:t>
            </a:r>
            <a:r>
              <a:rPr lang="en-US" sz="3200" dirty="0">
                <a:solidFill>
                  <a:prstClr val="black"/>
                </a:solidFill>
                <a:latin typeface="NikoshBAN" pitchFamily="2" charset="0"/>
                <a:cs typeface="NikoshBAN" pitchFamily="2" charset="0"/>
              </a:rPr>
              <a:t>যান্ত্রিক ত্রুটি</a:t>
            </a:r>
            <a:r>
              <a:rPr lang="bn-BD" sz="3200" dirty="0">
                <a:solidFill>
                  <a:prstClr val="black"/>
                </a:solidFill>
                <a:latin typeface="NikoshBAN" pitchFamily="2" charset="0"/>
                <a:cs typeface="NikoshBAN" pitchFamily="2" charset="0"/>
              </a:rPr>
              <a:t>মুক্ত </a:t>
            </a:r>
            <a:r>
              <a:rPr lang="en-US" sz="3200" dirty="0">
                <a:solidFill>
                  <a:prstClr val="black"/>
                </a:solidFill>
                <a:latin typeface="NikoshBAN" pitchFamily="2" charset="0"/>
                <a:cs typeface="NikoshBAN" pitchFamily="2" charset="0"/>
              </a:rPr>
              <a:t>।</a:t>
            </a:r>
            <a:endParaRPr lang="en-US" sz="4400" dirty="0">
              <a:solidFill>
                <a:prstClr val="black"/>
              </a:solidFill>
              <a:latin typeface="NikoshBAN" pitchFamily="2" charset="0"/>
              <a:cs typeface="NikoshBAN" pitchFamily="2" charset="0"/>
            </a:endParaRPr>
          </a:p>
        </p:txBody>
      </p:sp>
      <p:sp>
        <p:nvSpPr>
          <p:cNvPr id="13" name="Rectangle 12"/>
          <p:cNvSpPr/>
          <p:nvPr/>
        </p:nvSpPr>
        <p:spPr>
          <a:xfrm>
            <a:off x="827695" y="457200"/>
            <a:ext cx="7086599" cy="769441"/>
          </a:xfrm>
          <a:prstGeom prst="rect">
            <a:avLst/>
          </a:prstGeom>
          <a:solidFill>
            <a:srgbClr val="FFFF00"/>
          </a:solidFill>
        </p:spPr>
        <p:txBody>
          <a:bodyPr wrap="square">
            <a:spAutoFit/>
          </a:bodyPr>
          <a:lstStyle/>
          <a:p>
            <a:r>
              <a:rPr lang="en-US" sz="4400" dirty="0">
                <a:solidFill>
                  <a:prstClr val="black"/>
                </a:solidFill>
                <a:latin typeface="NikoshBAN" pitchFamily="2" charset="0"/>
                <a:cs typeface="NikoshBAN" pitchFamily="2" charset="0"/>
              </a:rPr>
              <a:t>স্লাইড ক্যালিপার্সের যান্ত্রিক ত্রুটি </a:t>
            </a:r>
            <a:r>
              <a:rPr lang="bn-BD" sz="4400" dirty="0">
                <a:solidFill>
                  <a:prstClr val="black"/>
                </a:solidFill>
                <a:latin typeface="NikoshBAN" pitchFamily="2" charset="0"/>
                <a:cs typeface="NikoshBAN" pitchFamily="2" charset="0"/>
              </a:rPr>
              <a:t>পর্যবেক্ষণ</a:t>
            </a:r>
            <a:endParaRPr lang="en-US" sz="6000" dirty="0">
              <a:solidFill>
                <a:prstClr val="black"/>
              </a:solidFill>
              <a:latin typeface="NikoshBAN" pitchFamily="2" charset="0"/>
              <a:cs typeface="NikoshBAN" pitchFamily="2" charset="0"/>
            </a:endParaRPr>
          </a:p>
        </p:txBody>
      </p:sp>
      <p:sp>
        <p:nvSpPr>
          <p:cNvPr id="14" name="Frame 13"/>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53"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Effect transition="in" filter="fade">
                                      <p:cBhvr>
                                        <p:cTn id="26" dur="1000"/>
                                        <p:tgtEl>
                                          <p:spTgt spid="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2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35" presetClass="path" presetSubtype="0" accel="50000" decel="50000" fill="hold" nodeType="clickEffect">
                                  <p:stCondLst>
                                    <p:cond delay="0"/>
                                  </p:stCondLst>
                                  <p:childTnLst>
                                    <p:animMotion origin="layout" path="M 0.0026 0.00139 L -0.27899 0.00139 " pathEditMode="fixed" rAng="0" ptsTypes="AA">
                                      <p:cBhvr>
                                        <p:cTn id="38" dur="3000" fill="hold"/>
                                        <p:tgtEl>
                                          <p:spTgt spid="5"/>
                                        </p:tgtEl>
                                        <p:attrNameLst>
                                          <p:attrName>ppt_x</p:attrName>
                                          <p:attrName>ppt_y</p:attrName>
                                        </p:attrNameLst>
                                      </p:cBhvr>
                                      <p:rCtr x="-141" y="0"/>
                                    </p:animMotion>
                                  </p:childTnLst>
                                </p:cTn>
                              </p:par>
                              <p:par>
                                <p:cTn id="39" presetID="35" presetClass="path" presetSubtype="0" accel="50000" decel="50000" fill="hold" grpId="1" nodeType="withEffect">
                                  <p:stCondLst>
                                    <p:cond delay="0"/>
                                  </p:stCondLst>
                                  <p:childTnLst>
                                    <p:animMotion origin="layout" path="M 0 0  L -0.25 0  E" pathEditMode="fixed" ptsTypes="">
                                      <p:cBhvr>
                                        <p:cTn id="40" dur="2000" fill="hold"/>
                                        <p:tgtEl>
                                          <p:spTgt spid="11"/>
                                        </p:tgtEl>
                                        <p:attrNameLst>
                                          <p:attrName>ppt_x</p:attrName>
                                          <p:attrName>ppt_y</p:attrName>
                                        </p:attrNameLst>
                                      </p:cBhvr>
                                    </p:animMotion>
                                  </p:childTnLst>
                                </p:cTn>
                              </p:par>
                              <p:par>
                                <p:cTn id="41" presetID="35" presetClass="path" presetSubtype="0" accel="50000" decel="50000" fill="hold" nodeType="withEffect">
                                  <p:stCondLst>
                                    <p:cond delay="0"/>
                                  </p:stCondLst>
                                  <p:childTnLst>
                                    <p:animMotion origin="layout" path="M 0.01042 2.59259E-6 L -0.27934 2.59259E-6 " pathEditMode="fixed" rAng="0" ptsTypes="AA">
                                      <p:cBhvr>
                                        <p:cTn id="42" dur="3000" fill="hold"/>
                                        <p:tgtEl>
                                          <p:spTgt spid="3"/>
                                        </p:tgtEl>
                                        <p:attrNameLst>
                                          <p:attrName>ppt_x</p:attrName>
                                          <p:attrName>ppt_y</p:attrName>
                                        </p:attrNameLst>
                                      </p:cBhvr>
                                      <p:rCtr x="-145" y="0"/>
                                    </p:animMotion>
                                  </p:childTnLst>
                                </p:cTn>
                              </p:par>
                            </p:childTnLst>
                          </p:cTn>
                        </p:par>
                        <p:par>
                          <p:cTn id="43" fill="hold">
                            <p:stCondLst>
                              <p:cond delay="3000"/>
                            </p:stCondLst>
                            <p:childTnLst>
                              <p:par>
                                <p:cTn id="44" presetID="35" presetClass="emph" presetSubtype="0" repeatCount="indefinite" fill="hold" nodeType="afterEffect">
                                  <p:stCondLst>
                                    <p:cond delay="0"/>
                                  </p:stCondLst>
                                  <p:childTnLst>
                                    <p:anim calcmode="discrete" valueType="str">
                                      <p:cBhvr>
                                        <p:cTn id="45" dur="2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1204</Words>
  <Application>Microsoft Office PowerPoint</Application>
  <PresentationFormat>On-screen Show (4:3)</PresentationFormat>
  <Paragraphs>228</Paragraphs>
  <Slides>22</Slides>
  <Notes>18</Notes>
  <HiddenSlides>1</HiddenSlides>
  <MMClips>0</MMClips>
  <ScaleCrop>false</ScaleCrop>
  <HeadingPairs>
    <vt:vector size="4" baseType="variant">
      <vt:variant>
        <vt:lpstr>Theme</vt:lpstr>
      </vt:variant>
      <vt:variant>
        <vt:i4>17</vt:i4>
      </vt:variant>
      <vt:variant>
        <vt:lpstr>Slide Titles</vt:lpstr>
      </vt:variant>
      <vt:variant>
        <vt:i4>22</vt:i4>
      </vt:variant>
    </vt:vector>
  </HeadingPairs>
  <TitlesOfParts>
    <vt:vector size="39" baseType="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TSS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Doel</cp:lastModifiedBy>
  <cp:revision>255</cp:revision>
  <dcterms:created xsi:type="dcterms:W3CDTF">2015-10-27T15:19:11Z</dcterms:created>
  <dcterms:modified xsi:type="dcterms:W3CDTF">2016-08-10T02:57:26Z</dcterms:modified>
</cp:coreProperties>
</file>